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0" r:id="rId1"/>
  </p:sldMasterIdLst>
  <p:notesMasterIdLst>
    <p:notesMasterId r:id="rId72"/>
  </p:notesMasterIdLst>
  <p:handoutMasterIdLst>
    <p:handoutMasterId r:id="rId73"/>
  </p:handoutMasterIdLst>
  <p:sldIdLst>
    <p:sldId id="794" r:id="rId2"/>
    <p:sldId id="796" r:id="rId3"/>
    <p:sldId id="797" r:id="rId4"/>
    <p:sldId id="798" r:id="rId5"/>
    <p:sldId id="799" r:id="rId6"/>
    <p:sldId id="795" r:id="rId7"/>
    <p:sldId id="800" r:id="rId8"/>
    <p:sldId id="801" r:id="rId9"/>
    <p:sldId id="803" r:id="rId10"/>
    <p:sldId id="802" r:id="rId11"/>
    <p:sldId id="804" r:id="rId12"/>
    <p:sldId id="806" r:id="rId13"/>
    <p:sldId id="805" r:id="rId14"/>
    <p:sldId id="807" r:id="rId15"/>
    <p:sldId id="808" r:id="rId16"/>
    <p:sldId id="809" r:id="rId17"/>
    <p:sldId id="810" r:id="rId18"/>
    <p:sldId id="811" r:id="rId19"/>
    <p:sldId id="812" r:id="rId20"/>
    <p:sldId id="813" r:id="rId21"/>
    <p:sldId id="814" r:id="rId22"/>
    <p:sldId id="815" r:id="rId23"/>
    <p:sldId id="816" r:id="rId24"/>
    <p:sldId id="817" r:id="rId25"/>
    <p:sldId id="818" r:id="rId26"/>
    <p:sldId id="819" r:id="rId27"/>
    <p:sldId id="820" r:id="rId28"/>
    <p:sldId id="821" r:id="rId29"/>
    <p:sldId id="822" r:id="rId30"/>
    <p:sldId id="823" r:id="rId31"/>
    <p:sldId id="824" r:id="rId32"/>
    <p:sldId id="825" r:id="rId33"/>
    <p:sldId id="835" r:id="rId34"/>
    <p:sldId id="828" r:id="rId35"/>
    <p:sldId id="833" r:id="rId36"/>
    <p:sldId id="834" r:id="rId37"/>
    <p:sldId id="836" r:id="rId38"/>
    <p:sldId id="839" r:id="rId39"/>
    <p:sldId id="838" r:id="rId40"/>
    <p:sldId id="840" r:id="rId41"/>
    <p:sldId id="841" r:id="rId42"/>
    <p:sldId id="842" r:id="rId43"/>
    <p:sldId id="843" r:id="rId44"/>
    <p:sldId id="852" r:id="rId45"/>
    <p:sldId id="853" r:id="rId46"/>
    <p:sldId id="854" r:id="rId47"/>
    <p:sldId id="845" r:id="rId48"/>
    <p:sldId id="848" r:id="rId49"/>
    <p:sldId id="846" r:id="rId50"/>
    <p:sldId id="847" r:id="rId51"/>
    <p:sldId id="851" r:id="rId52"/>
    <p:sldId id="849" r:id="rId53"/>
    <p:sldId id="855" r:id="rId54"/>
    <p:sldId id="857" r:id="rId55"/>
    <p:sldId id="858" r:id="rId56"/>
    <p:sldId id="859" r:id="rId57"/>
    <p:sldId id="860" r:id="rId58"/>
    <p:sldId id="850" r:id="rId59"/>
    <p:sldId id="856" r:id="rId60"/>
    <p:sldId id="844" r:id="rId61"/>
    <p:sldId id="861" r:id="rId62"/>
    <p:sldId id="826" r:id="rId63"/>
    <p:sldId id="829" r:id="rId64"/>
    <p:sldId id="862" r:id="rId65"/>
    <p:sldId id="863" r:id="rId66"/>
    <p:sldId id="864" r:id="rId67"/>
    <p:sldId id="865" r:id="rId68"/>
    <p:sldId id="866" r:id="rId69"/>
    <p:sldId id="867" r:id="rId70"/>
    <p:sldId id="827" r:id="rId71"/>
  </p:sldIdLst>
  <p:sldSz cx="9144000" cy="6858000" type="screen4x3"/>
  <p:notesSz cx="7099300" cy="10234613"/>
  <p:defaultTextStyle>
    <a:defPPr>
      <a:defRPr lang="it-IT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92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Stile con tema 1 - Color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7292A2E-F333-43FB-9621-5CBBE7FDCDCB}" styleName="Stile chiaro 2 - Color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39"/>
    <p:restoredTop sz="84041"/>
  </p:normalViewPr>
  <p:slideViewPr>
    <p:cSldViewPr>
      <p:cViewPr>
        <p:scale>
          <a:sx n="100" d="100"/>
          <a:sy n="100" d="100"/>
        </p:scale>
        <p:origin x="1472" y="-56"/>
      </p:cViewPr>
      <p:guideLst>
        <p:guide orient="horz" pos="2160"/>
        <p:guide pos="292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12"/>
    </p:cViewPr>
  </p:sorterViewPr>
  <p:notesViewPr>
    <p:cSldViewPr>
      <p:cViewPr varScale="1">
        <p:scale>
          <a:sx n="58" d="100"/>
          <a:sy n="58" d="100"/>
        </p:scale>
        <p:origin x="-2622" y="-84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handoutMaster" Target="handoutMasters/handoutMaster1.xml"/><Relationship Id="rId74" Type="http://schemas.openxmlformats.org/officeDocument/2006/relationships/presProps" Target="presProps.xml"/><Relationship Id="rId75" Type="http://schemas.openxmlformats.org/officeDocument/2006/relationships/viewProps" Target="viewProps.xml"/><Relationship Id="rId76" Type="http://schemas.openxmlformats.org/officeDocument/2006/relationships/theme" Target="theme/theme1.xml"/><Relationship Id="rId77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4038" cy="4794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6483" tIns="48240" rIns="96483" bIns="48240" numCol="1" anchor="t" anchorCtr="0" compatLnSpc="1">
            <a:prstTxWarp prst="textNoShape">
              <a:avLst/>
            </a:prstTxWarp>
          </a:bodyPr>
          <a:lstStyle>
            <a:lvl1pPr algn="l" defTabSz="965200">
              <a:defRPr sz="120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95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9388" y="0"/>
            <a:ext cx="3092450" cy="4794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6483" tIns="48240" rIns="96483" bIns="48240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95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31375"/>
            <a:ext cx="3094038" cy="4794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6483" tIns="48240" rIns="96483" bIns="48240" numCol="1" anchor="b" anchorCtr="0" compatLnSpc="1">
            <a:prstTxWarp prst="textNoShape">
              <a:avLst/>
            </a:prstTxWarp>
          </a:bodyPr>
          <a:lstStyle>
            <a:lvl1pPr algn="l" defTabSz="965200">
              <a:defRPr sz="120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95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9388" y="9731375"/>
            <a:ext cx="3092450" cy="4794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6483" tIns="48240" rIns="96483" bIns="48240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/>
            </a:lvl1pPr>
          </a:lstStyle>
          <a:p>
            <a:fld id="{6E74F63E-0303-B84C-A359-5473CBB4DD77}" type="slidenum">
              <a:rPr lang="it-IT" altLang="it-IT"/>
              <a:pPr/>
              <a:t>‹n.›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469308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6483" tIns="48240" rIns="96483" bIns="48240" numCol="1" anchor="t" anchorCtr="0" compatLnSpc="1">
            <a:prstTxWarp prst="textNoShape">
              <a:avLst/>
            </a:prstTxWarp>
          </a:bodyPr>
          <a:lstStyle>
            <a:lvl1pPr algn="l" defTabSz="965200">
              <a:defRPr sz="120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665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6483" tIns="48240" rIns="96483" bIns="48240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665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9013" y="765175"/>
            <a:ext cx="5122862" cy="384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665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2513"/>
            <a:ext cx="5207000" cy="46069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6483" tIns="48240" rIns="96483" bIns="482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3665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6483" tIns="48240" rIns="96483" bIns="48240" numCol="1" anchor="b" anchorCtr="0" compatLnSpc="1">
            <a:prstTxWarp prst="textNoShape">
              <a:avLst/>
            </a:prstTxWarp>
          </a:bodyPr>
          <a:lstStyle>
            <a:lvl1pPr algn="l" defTabSz="965200">
              <a:defRPr sz="1200"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665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6483" tIns="48240" rIns="96483" bIns="48240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/>
            </a:lvl1pPr>
          </a:lstStyle>
          <a:p>
            <a:fld id="{244213D6-B5E0-FF43-ACCA-2E2DF3C31A1C}" type="slidenum">
              <a:rPr lang="it-IT" altLang="it-IT"/>
              <a:pPr/>
              <a:t>‹n.›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defTabSz="9652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AF5EB4FD-8FF6-5546-8091-51A4AADE0953}" type="slidenum">
              <a:rPr lang="it-IT" altLang="it-IT" sz="1200"/>
              <a:pPr/>
              <a:t>1</a:t>
            </a:fld>
            <a:endParaRPr lang="it-IT" altLang="it-IT" sz="1200"/>
          </a:p>
        </p:txBody>
      </p:sp>
      <p:sp>
        <p:nvSpPr>
          <p:cNvPr id="81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it-IT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213D6-B5E0-FF43-ACCA-2E2DF3C31A1C}" type="slidenum">
              <a:rPr lang="it-IT" altLang="it-IT" smtClean="0"/>
              <a:pPr/>
              <a:t>6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20599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213D6-B5E0-FF43-ACCA-2E2DF3C31A1C}" type="slidenum">
              <a:rPr lang="it-IT" altLang="it-IT" smtClean="0"/>
              <a:pPr/>
              <a:t>19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26948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213D6-B5E0-FF43-ACCA-2E2DF3C31A1C}" type="slidenum">
              <a:rPr lang="it-IT" altLang="it-IT" smtClean="0"/>
              <a:pPr/>
              <a:t>53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6988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54"/>
          <p:cNvSpPr>
            <a:spLocks noChangeArrowheads="1"/>
          </p:cNvSpPr>
          <p:nvPr/>
        </p:nvSpPr>
        <p:spPr bwMode="auto">
          <a:xfrm>
            <a:off x="990600" y="1371600"/>
            <a:ext cx="7772400" cy="19812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5" name="Line 2056"/>
          <p:cNvSpPr>
            <a:spLocks noChangeShapeType="1"/>
          </p:cNvSpPr>
          <p:nvPr/>
        </p:nvSpPr>
        <p:spPr bwMode="auto">
          <a:xfrm>
            <a:off x="990600" y="1371600"/>
            <a:ext cx="5715000" cy="0"/>
          </a:xfrm>
          <a:prstGeom prst="line">
            <a:avLst/>
          </a:prstGeom>
          <a:noFill/>
          <a:ln w="57150">
            <a:solidFill>
              <a:schemeClr val="hlink">
                <a:alpha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6" name="Line 2057"/>
          <p:cNvSpPr>
            <a:spLocks noChangeShapeType="1"/>
          </p:cNvSpPr>
          <p:nvPr/>
        </p:nvSpPr>
        <p:spPr bwMode="auto">
          <a:xfrm>
            <a:off x="3048000" y="3352800"/>
            <a:ext cx="5715000" cy="0"/>
          </a:xfrm>
          <a:prstGeom prst="line">
            <a:avLst/>
          </a:prstGeom>
          <a:noFill/>
          <a:ln w="57150">
            <a:solidFill>
              <a:schemeClr val="hlink">
                <a:alpha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05538" name="Rectangle 2050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4038600"/>
            <a:ext cx="6400800" cy="1752600"/>
          </a:xfrm>
        </p:spPr>
        <p:txBody>
          <a:bodyPr/>
          <a:lstStyle>
            <a:lvl1pPr algn="r">
              <a:defRPr sz="2600"/>
            </a:lvl1pPr>
          </a:lstStyle>
          <a:p>
            <a:pPr lvl="0"/>
            <a:r>
              <a:rPr lang="it-IT" noProof="0" smtClean="0"/>
              <a:t>Fare clic per modificare lo stile del sottotitolo dello schema</a:t>
            </a:r>
          </a:p>
        </p:txBody>
      </p:sp>
      <p:sp>
        <p:nvSpPr>
          <p:cNvPr id="705543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1143000" y="1447800"/>
            <a:ext cx="7467600" cy="1828800"/>
          </a:xfrm>
        </p:spPr>
        <p:txBody>
          <a:bodyPr/>
          <a:lstStyle>
            <a:lvl1pPr algn="r">
              <a:defRPr sz="3200"/>
            </a:lvl1pPr>
          </a:lstStyle>
          <a:p>
            <a:pPr lvl="0"/>
            <a:r>
              <a:rPr lang="it-IT" noProof="0" smtClean="0"/>
              <a:t>Fare clic per modificare lo stile del titolo dello schema</a:t>
            </a:r>
          </a:p>
        </p:txBody>
      </p:sp>
      <p:sp>
        <p:nvSpPr>
          <p:cNvPr id="7" name="Rectangle 2051"/>
          <p:cNvSpPr>
            <a:spLocks noGrp="1" noChangeArrowheads="1"/>
          </p:cNvSpPr>
          <p:nvPr>
            <p:ph type="dt" sz="half" idx="10"/>
          </p:nvPr>
        </p:nvSpPr>
        <p:spPr>
          <a:xfrm>
            <a:off x="6477000" y="6629400"/>
            <a:ext cx="1219200" cy="2286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Esercitazione Basi di Dati</a:t>
            </a:r>
          </a:p>
        </p:txBody>
      </p:sp>
      <p:sp>
        <p:nvSpPr>
          <p:cNvPr id="8" name="Rectangle 2052"/>
          <p:cNvSpPr>
            <a:spLocks noGrp="1" noChangeArrowheads="1"/>
          </p:cNvSpPr>
          <p:nvPr>
            <p:ph type="ftr" sz="quarter" idx="11"/>
          </p:nvPr>
        </p:nvSpPr>
        <p:spPr>
          <a:xfrm>
            <a:off x="1338263" y="6597650"/>
            <a:ext cx="5105400" cy="2286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ea typeface="ＭＳ Ｐゴシック" charset="-128"/>
              </a:defRPr>
            </a:lvl1pPr>
          </a:lstStyle>
          <a:p>
            <a:r>
              <a:rPr lang="it-IT" altLang="it-IT"/>
              <a:t>Dipartimento Informatica e Automazione – Roma Tre</a:t>
            </a:r>
          </a:p>
        </p:txBody>
      </p:sp>
      <p:sp>
        <p:nvSpPr>
          <p:cNvPr id="9" name="Rectangle 205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57200" y="6629400"/>
            <a:ext cx="914400" cy="2286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ea typeface="ＭＳ Ｐゴシック" charset="-128"/>
              </a:defRPr>
            </a:lvl1pPr>
          </a:lstStyle>
          <a:p>
            <a:fld id="{05DF263C-4572-9E47-A762-C750B9987236}" type="slidenum">
              <a:rPr lang="it-IT" altLang="it-IT"/>
              <a:pPr/>
              <a:t>‹n.›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59484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Algebra Relazionale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1176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632460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632460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Algebra Relazionale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3377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2590799" y="6597352"/>
            <a:ext cx="3851275" cy="22889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SQL nei linguaggi di programmazione</a:t>
            </a:r>
            <a:endParaRPr lang="it-IT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5634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Algebra Relazionale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5723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Algebra Relazionale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9133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Algebra Relazionale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5898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Algebra Relazionale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9961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Algebra Relazionale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9018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Algebra Relazionale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817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Algebra Relazionale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6478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51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4864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0451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381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+mj-lt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04516" name="Line 4"/>
          <p:cNvSpPr>
            <a:spLocks noChangeShapeType="1"/>
          </p:cNvSpPr>
          <p:nvPr/>
        </p:nvSpPr>
        <p:spPr bwMode="auto">
          <a:xfrm>
            <a:off x="152400" y="152400"/>
            <a:ext cx="5715000" cy="0"/>
          </a:xfrm>
          <a:prstGeom prst="line">
            <a:avLst/>
          </a:prstGeom>
          <a:noFill/>
          <a:ln w="57150">
            <a:solidFill>
              <a:schemeClr val="accent1">
                <a:alpha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045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15240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704518" name="Rectangle 6"/>
          <p:cNvSpPr>
            <a:spLocks noChangeArrowheads="1"/>
          </p:cNvSpPr>
          <p:nvPr/>
        </p:nvSpPr>
        <p:spPr bwMode="auto">
          <a:xfrm>
            <a:off x="381000" y="0"/>
            <a:ext cx="457200" cy="838200"/>
          </a:xfrm>
          <a:prstGeom prst="rect">
            <a:avLst/>
          </a:prstGeom>
          <a:solidFill>
            <a:schemeClr val="hlink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04519" name="Line 7"/>
          <p:cNvSpPr>
            <a:spLocks noChangeShapeType="1"/>
          </p:cNvSpPr>
          <p:nvPr/>
        </p:nvSpPr>
        <p:spPr bwMode="auto">
          <a:xfrm>
            <a:off x="3276600" y="914400"/>
            <a:ext cx="5715000" cy="0"/>
          </a:xfrm>
          <a:prstGeom prst="line">
            <a:avLst/>
          </a:prstGeom>
          <a:noFill/>
          <a:ln w="57150">
            <a:solidFill>
              <a:schemeClr val="accent1">
                <a:alpha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it-IT">
              <a:ea typeface="ＭＳ Ｐゴシック" charset="0"/>
            </a:endParaRPr>
          </a:p>
        </p:txBody>
      </p:sp>
      <p:sp>
        <p:nvSpPr>
          <p:cNvPr id="704521" name="Rectangle 9"/>
          <p:cNvSpPr>
            <a:spLocks noChangeArrowheads="1"/>
          </p:cNvSpPr>
          <p:nvPr/>
        </p:nvSpPr>
        <p:spPr bwMode="auto">
          <a:xfrm>
            <a:off x="536575" y="6537325"/>
            <a:ext cx="20542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66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it-IT" sz="1000">
                <a:solidFill>
                  <a:schemeClr val="bg2"/>
                </a:solidFill>
                <a:latin typeface="Tahoma" charset="0"/>
                <a:ea typeface="ＭＳ Ｐゴシック" charset="0"/>
              </a:rPr>
              <a:t>Esercitazione Basi di Dati</a:t>
            </a:r>
          </a:p>
        </p:txBody>
      </p:sp>
      <p:sp>
        <p:nvSpPr>
          <p:cNvPr id="70452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55875" y="6597650"/>
            <a:ext cx="3886200" cy="2286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2"/>
                </a:solidFill>
                <a:latin typeface="+mj-lt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it-IT"/>
              <a:t>Algebra Relazionale</a:t>
            </a:r>
          </a:p>
        </p:txBody>
      </p:sp>
      <p:sp>
        <p:nvSpPr>
          <p:cNvPr id="70452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6477000"/>
            <a:ext cx="2209800" cy="381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2"/>
                </a:solidFill>
                <a:latin typeface="+mj-lt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04525" name="Rectangle 13"/>
          <p:cNvSpPr>
            <a:spLocks noChangeArrowheads="1"/>
          </p:cNvSpPr>
          <p:nvPr/>
        </p:nvSpPr>
        <p:spPr bwMode="auto">
          <a:xfrm>
            <a:off x="8229600" y="6537325"/>
            <a:ext cx="3667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6600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fld id="{BEEE31A6-3642-9B42-AC56-3B219E6B1B58}" type="slidenum">
              <a:rPr lang="it-IT" altLang="it-IT" sz="1000">
                <a:solidFill>
                  <a:schemeClr val="bg2"/>
                </a:solidFill>
                <a:latin typeface="Tahoma" charset="0"/>
              </a:rPr>
              <a:pPr/>
              <a:t>‹n.›</a:t>
            </a:fld>
            <a:endParaRPr lang="it-IT" altLang="it-IT" sz="1000">
              <a:solidFill>
                <a:schemeClr val="bg2"/>
              </a:solidFill>
              <a:latin typeface="Tahoma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lr>
          <a:schemeClr val="folHlink"/>
        </a:buClr>
        <a:buSzPct val="60000"/>
        <a:buFont typeface="Wingdings" charset="2"/>
        <a:defRPr sz="2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90525" indent="-200025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charset="2"/>
        <a:buChar char="n"/>
        <a:defRPr sz="2200">
          <a:solidFill>
            <a:schemeClr val="folHlink"/>
          </a:solidFill>
          <a:latin typeface="+mn-lt"/>
          <a:ea typeface="+mn-ea"/>
        </a:defRPr>
      </a:lvl2pPr>
      <a:lvl3pPr marL="769938" indent="-188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" charset="2"/>
        <a:buChar char="n"/>
        <a:defRPr sz="2200">
          <a:solidFill>
            <a:schemeClr val="folHlink"/>
          </a:solidFill>
          <a:latin typeface="+mn-lt"/>
          <a:ea typeface="+mn-ea"/>
        </a:defRPr>
      </a:lvl3pPr>
      <a:lvl4pPr marL="1149350" indent="-188913" algn="l" rtl="0" eaLnBrk="0" fontAlgn="base" hangingPunct="0">
        <a:spcBef>
          <a:spcPct val="10000"/>
        </a:spcBef>
        <a:spcAft>
          <a:spcPct val="0"/>
        </a:spcAft>
        <a:buClr>
          <a:schemeClr val="bg2"/>
        </a:buClr>
        <a:buSzPct val="55000"/>
        <a:buFont typeface="Wingdings" charset="2"/>
        <a:buChar char="n"/>
        <a:defRPr sz="2200">
          <a:solidFill>
            <a:schemeClr val="folHlink"/>
          </a:solidFill>
          <a:latin typeface="+mn-lt"/>
          <a:ea typeface="+mn-ea"/>
        </a:defRPr>
      </a:lvl4pPr>
      <a:lvl5pPr marL="1527175" indent="-187325" algn="l" rtl="0" eaLnBrk="0" fontAlgn="base" hangingPunct="0">
        <a:spcBef>
          <a:spcPct val="10000"/>
        </a:spcBef>
        <a:spcAft>
          <a:spcPct val="0"/>
        </a:spcAft>
        <a:buClr>
          <a:schemeClr val="accent1"/>
        </a:buClr>
        <a:buSzPct val="50000"/>
        <a:buFont typeface="Wingdings" charset="2"/>
        <a:buChar char="n"/>
        <a:defRPr sz="1200">
          <a:solidFill>
            <a:schemeClr val="bg2"/>
          </a:solidFill>
          <a:latin typeface="+mn-lt"/>
          <a:ea typeface="+mn-ea"/>
        </a:defRPr>
      </a:lvl5pPr>
      <a:lvl6pPr marL="1984375" indent="-187325" algn="l" rtl="0" fontAlgn="base">
        <a:spcBef>
          <a:spcPct val="1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1200">
          <a:solidFill>
            <a:schemeClr val="bg2"/>
          </a:solidFill>
          <a:latin typeface="+mn-lt"/>
          <a:ea typeface="+mn-ea"/>
        </a:defRPr>
      </a:lvl6pPr>
      <a:lvl7pPr marL="2441575" indent="-187325" algn="l" rtl="0" fontAlgn="base">
        <a:spcBef>
          <a:spcPct val="1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1200">
          <a:solidFill>
            <a:schemeClr val="bg2"/>
          </a:solidFill>
          <a:latin typeface="+mn-lt"/>
          <a:ea typeface="+mn-ea"/>
        </a:defRPr>
      </a:lvl7pPr>
      <a:lvl8pPr marL="2898775" indent="-187325" algn="l" rtl="0" fontAlgn="base">
        <a:spcBef>
          <a:spcPct val="1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1200">
          <a:solidFill>
            <a:schemeClr val="bg2"/>
          </a:solidFill>
          <a:latin typeface="+mn-lt"/>
          <a:ea typeface="+mn-ea"/>
        </a:defRPr>
      </a:lvl8pPr>
      <a:lvl9pPr marL="3355975" indent="-187325" algn="l" rtl="0" fontAlgn="base">
        <a:spcBef>
          <a:spcPct val="1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12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ocs.oracle.com/javase/tutorial/jdbc/basics/index.html" TargetMode="External"/><Relationship Id="rId3" Type="http://schemas.openxmlformats.org/officeDocument/2006/relationships/hyperlink" Target="http://www.postgresql.org/docs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962" name="Rectangle 2"/>
          <p:cNvSpPr>
            <a:spLocks noGrp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it-IT" sz="4000" b="1" dirty="0" smtClean="0">
                <a:cs typeface="Times New Roman" charset="0"/>
              </a:rPr>
              <a:t>Basi di Dati  </a:t>
            </a:r>
            <a:r>
              <a:rPr lang="it-IT" sz="4000" dirty="0" smtClean="0">
                <a:cs typeface="Times New Roman" charset="0"/>
              </a:rPr>
              <a:t> </a:t>
            </a:r>
            <a:r>
              <a:rPr lang="it-IT" sz="4000" dirty="0">
                <a:cs typeface="+mj-cs"/>
              </a:rPr>
              <a:t/>
            </a:r>
            <a:br>
              <a:rPr lang="it-IT" sz="4000" dirty="0">
                <a:cs typeface="+mj-cs"/>
              </a:rPr>
            </a:br>
            <a:r>
              <a:rPr lang="en-US" sz="2800" dirty="0" smtClean="0">
                <a:cs typeface="+mj-cs"/>
              </a:rPr>
              <a:t>SQL </a:t>
            </a:r>
            <a:r>
              <a:rPr lang="en-US" sz="2800" dirty="0" err="1" smtClean="0">
                <a:cs typeface="+mj-cs"/>
              </a:rPr>
              <a:t>nei</a:t>
            </a:r>
            <a:r>
              <a:rPr lang="en-US" sz="2800" dirty="0" smtClean="0">
                <a:cs typeface="+mj-cs"/>
              </a:rPr>
              <a:t> </a:t>
            </a:r>
            <a:r>
              <a:rPr lang="en-US" sz="2800" dirty="0" err="1" smtClean="0">
                <a:cs typeface="+mj-cs"/>
              </a:rPr>
              <a:t>linguaggi</a:t>
            </a:r>
            <a:r>
              <a:rPr lang="en-US" sz="2800" dirty="0">
                <a:cs typeface="+mj-cs"/>
              </a:rPr>
              <a:t> </a:t>
            </a:r>
            <a:r>
              <a:rPr lang="en-US" sz="2800" dirty="0" smtClean="0">
                <a:cs typeface="+mj-cs"/>
              </a:rPr>
              <a:t>di </a:t>
            </a:r>
            <a:r>
              <a:rPr lang="en-US" sz="2800" dirty="0" err="1" smtClean="0">
                <a:cs typeface="+mj-cs"/>
              </a:rPr>
              <a:t>programmazione</a:t>
            </a:r>
            <a:endParaRPr lang="it-IT" sz="2800" dirty="0" smtClean="0">
              <a:cs typeface="+mj-cs"/>
            </a:endParaRPr>
          </a:p>
        </p:txBody>
      </p:sp>
      <p:sp>
        <p:nvSpPr>
          <p:cNvPr id="68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505200"/>
            <a:ext cx="7772400" cy="22860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 eaLnBrk="1" hangingPunct="1">
              <a:buFont typeface="Wingdings" charset="0"/>
              <a:buNone/>
              <a:defRPr/>
            </a:pPr>
            <a:r>
              <a:rPr lang="it-IT" sz="1600" dirty="0" smtClean="0">
                <a:cs typeface="+mn-cs"/>
              </a:rPr>
              <a:t>23 novembre 2015</a:t>
            </a:r>
          </a:p>
          <a:p>
            <a:pPr marL="0" indent="0" eaLnBrk="1" hangingPunct="1">
              <a:buFont typeface="Wingdings" charset="0"/>
              <a:buNone/>
              <a:defRPr/>
            </a:pPr>
            <a:endParaRPr lang="it-IT" sz="1300" dirty="0" smtClean="0">
              <a:cs typeface="+mn-cs"/>
            </a:endParaRPr>
          </a:p>
          <a:p>
            <a:pPr marL="0" indent="0" eaLnBrk="1" hangingPunct="1">
              <a:buFont typeface="Wingdings" charset="0"/>
              <a:buNone/>
              <a:defRPr/>
            </a:pPr>
            <a:endParaRPr lang="en-US" sz="2400" b="1" dirty="0" smtClean="0">
              <a:cs typeface="+mn-cs"/>
            </a:endParaRPr>
          </a:p>
          <a:p>
            <a:pPr marL="0" indent="0" eaLnBrk="1" hangingPunct="1">
              <a:buFont typeface="Wingdings" charset="0"/>
              <a:buNone/>
              <a:defRPr/>
            </a:pPr>
            <a:endParaRPr lang="it-IT" sz="2000" dirty="0" smtClean="0">
              <a:cs typeface="+mn-cs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438400" y="5791200"/>
            <a:ext cx="4572000" cy="5540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it-IT" sz="1500" dirty="0">
                <a:latin typeface="+mn-lt"/>
                <a:ea typeface="ＭＳ Ｐゴシック" charset="0"/>
                <a:cs typeface="ＭＳ Ｐゴシック" charset="0"/>
              </a:rPr>
              <a:t>Luigi Bellomarini</a:t>
            </a:r>
          </a:p>
          <a:p>
            <a:pPr algn="ctr" eaLnBrk="1" hangingPunct="1">
              <a:defRPr/>
            </a:pPr>
            <a:r>
              <a:rPr lang="it-IT" sz="1500" dirty="0">
                <a:latin typeface="+mn-lt"/>
                <a:ea typeface="ＭＳ Ｐゴシック" charset="0"/>
                <a:cs typeface="ＭＳ Ｐゴシック" charset="0"/>
              </a:rPr>
              <a:t>luigi.bellomarini@uniroma3.it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SQL environment e </a:t>
            </a:r>
            <a:r>
              <a:rPr lang="it-IT" dirty="0" err="1" smtClean="0"/>
              <a:t>Postgres</a:t>
            </a:r>
            <a:r>
              <a:rPr lang="it-IT" dirty="0" smtClean="0"/>
              <a:t> (</a:t>
            </a:r>
            <a:r>
              <a:rPr lang="it-IT" dirty="0" err="1" smtClean="0"/>
              <a:t>cont’d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742" y="1340768"/>
            <a:ext cx="3348114" cy="4941168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5458880" y="3179465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Schema</a:t>
            </a:r>
            <a:endParaRPr lang="it-IT" dirty="0">
              <a:latin typeface="Verdana" charset="0"/>
              <a:ea typeface="Verdana" charset="0"/>
              <a:cs typeface="Verdana" charset="0"/>
            </a:endParaRPr>
          </a:p>
        </p:txBody>
      </p:sp>
      <p:cxnSp>
        <p:nvCxnSpPr>
          <p:cNvPr id="8" name="Connettore 2 7"/>
          <p:cNvCxnSpPr/>
          <p:nvPr/>
        </p:nvCxnSpPr>
        <p:spPr bwMode="auto">
          <a:xfrm flipH="1">
            <a:off x="2699793" y="3429000"/>
            <a:ext cx="2793721" cy="382352"/>
          </a:xfrm>
          <a:prstGeom prst="straightConnector1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CasellaDiTesto 9"/>
          <p:cNvSpPr txBox="1"/>
          <p:nvPr/>
        </p:nvSpPr>
        <p:spPr>
          <a:xfrm>
            <a:off x="5364088" y="4764831"/>
            <a:ext cx="29370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Schema elements</a:t>
            </a:r>
            <a:endParaRPr lang="it-IT" dirty="0"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5449390" y="1776661"/>
            <a:ext cx="1354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Catalog</a:t>
            </a:r>
            <a:endParaRPr lang="it-IT" dirty="0">
              <a:latin typeface="Verdana" charset="0"/>
              <a:ea typeface="Verdana" charset="0"/>
              <a:cs typeface="Verdana" charset="0"/>
            </a:endParaRPr>
          </a:p>
        </p:txBody>
      </p:sp>
      <p:cxnSp>
        <p:nvCxnSpPr>
          <p:cNvPr id="16" name="Connettore 2 15"/>
          <p:cNvCxnSpPr>
            <a:stCxn id="14" idx="1"/>
          </p:cNvCxnSpPr>
          <p:nvPr/>
        </p:nvCxnSpPr>
        <p:spPr bwMode="auto">
          <a:xfrm flipH="1">
            <a:off x="2295629" y="2007494"/>
            <a:ext cx="3153761" cy="413394"/>
          </a:xfrm>
          <a:prstGeom prst="straightConnector1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Connettore 2 20"/>
          <p:cNvCxnSpPr/>
          <p:nvPr/>
        </p:nvCxnSpPr>
        <p:spPr bwMode="auto">
          <a:xfrm flipH="1">
            <a:off x="4264856" y="5013176"/>
            <a:ext cx="1027224" cy="0"/>
          </a:xfrm>
          <a:prstGeom prst="straightConnector1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CasellaDiTesto 23"/>
          <p:cNvSpPr txBox="1"/>
          <p:nvPr/>
        </p:nvSpPr>
        <p:spPr>
          <a:xfrm>
            <a:off x="4427984" y="2564904"/>
            <a:ext cx="3514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Information Schemas</a:t>
            </a:r>
            <a:endParaRPr lang="it-IT" dirty="0">
              <a:latin typeface="Verdana" charset="0"/>
              <a:ea typeface="Verdana" charset="0"/>
              <a:cs typeface="Verdana" charset="0"/>
            </a:endParaRPr>
          </a:p>
        </p:txBody>
      </p:sp>
      <p:cxnSp>
        <p:nvCxnSpPr>
          <p:cNvPr id="26" name="Connettore 2 25"/>
          <p:cNvCxnSpPr/>
          <p:nvPr/>
        </p:nvCxnSpPr>
        <p:spPr bwMode="auto">
          <a:xfrm flipH="1" flipV="1">
            <a:off x="3635896" y="2780928"/>
            <a:ext cx="792088" cy="14809"/>
          </a:xfrm>
          <a:prstGeom prst="straightConnector1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CasellaDiTesto 26"/>
          <p:cNvSpPr txBox="1"/>
          <p:nvPr/>
        </p:nvSpPr>
        <p:spPr>
          <a:xfrm>
            <a:off x="5503940" y="1167270"/>
            <a:ext cx="1276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Cluster</a:t>
            </a:r>
            <a:endParaRPr lang="it-IT" dirty="0">
              <a:latin typeface="Verdana" charset="0"/>
              <a:ea typeface="Verdana" charset="0"/>
              <a:cs typeface="Verdana" charset="0"/>
            </a:endParaRPr>
          </a:p>
        </p:txBody>
      </p:sp>
      <p:cxnSp>
        <p:nvCxnSpPr>
          <p:cNvPr id="29" name="Connettore 2 28"/>
          <p:cNvCxnSpPr>
            <a:stCxn id="27" idx="1"/>
          </p:cNvCxnSpPr>
          <p:nvPr/>
        </p:nvCxnSpPr>
        <p:spPr bwMode="auto">
          <a:xfrm flipH="1" flipV="1">
            <a:off x="3491880" y="1398102"/>
            <a:ext cx="2012060" cy="1"/>
          </a:xfrm>
          <a:prstGeom prst="straightConnector1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4851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Altri schema elements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06624"/>
            <a:ext cx="8229600" cy="4958680"/>
          </a:xfrm>
        </p:spPr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 smtClean="0"/>
              <a:t>Domini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Insiemi di valori o tipi dati.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Poco utilizzati (</a:t>
            </a:r>
            <a:r>
              <a:rPr lang="it-IT" dirty="0" err="1" smtClean="0">
                <a:solidFill>
                  <a:schemeClr val="tx1"/>
                </a:solidFill>
              </a:rPr>
              <a:t>object-relational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databases</a:t>
            </a:r>
            <a:r>
              <a:rPr lang="it-IT" dirty="0" smtClean="0">
                <a:solidFill>
                  <a:schemeClr val="tx1"/>
                </a:solidFill>
              </a:rPr>
              <a:t>).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it-IT" b="1" dirty="0" err="1" smtClean="0">
                <a:solidFill>
                  <a:schemeClr val="tx1"/>
                </a:solidFill>
              </a:rPr>
              <a:t>Character</a:t>
            </a:r>
            <a:r>
              <a:rPr lang="it-IT" b="1" dirty="0" smtClean="0">
                <a:solidFill>
                  <a:schemeClr val="tx1"/>
                </a:solidFill>
              </a:rPr>
              <a:t> sets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Insiemi di simboli e metodi per la loro codifica (ASCII, UNICODE, </a:t>
            </a:r>
            <a:r>
              <a:rPr lang="is-IS" dirty="0" smtClean="0">
                <a:solidFill>
                  <a:schemeClr val="tx1"/>
                </a:solidFill>
              </a:rPr>
              <a:t>…).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is-IS" b="1" dirty="0" smtClean="0">
                <a:solidFill>
                  <a:schemeClr val="tx1"/>
                </a:solidFill>
              </a:rPr>
              <a:t>Collations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s-IS" dirty="0" smtClean="0">
                <a:solidFill>
                  <a:schemeClr val="tx1"/>
                </a:solidFill>
              </a:rPr>
              <a:t>Specifica dell’ordinamento dei caratteri.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is-IS" b="1" dirty="0" smtClean="0">
                <a:solidFill>
                  <a:schemeClr val="tx1"/>
                </a:solidFill>
              </a:rPr>
              <a:t>Grants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s-IS" dirty="0" smtClean="0">
                <a:solidFill>
                  <a:schemeClr val="tx1"/>
                </a:solidFill>
              </a:rPr>
              <a:t>Specifica dell’accesso ai vari schema elements.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is-IS" b="1" dirty="0" smtClean="0">
                <a:solidFill>
                  <a:schemeClr val="tx1"/>
                </a:solidFill>
              </a:rPr>
              <a:t>Stored procedures/functions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s-IS" dirty="0" smtClean="0">
                <a:solidFill>
                  <a:schemeClr val="tx1"/>
                </a:solidFill>
              </a:rPr>
              <a:t>Codice eseguibile.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7092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SQL e SQL environment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3950568"/>
          </a:xfrm>
        </p:spPr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Esistono istruzioni SQL per creare, modificare, cancellare e gestire ogni elemento del SQL environment.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endParaRPr lang="it-IT" dirty="0" smtClean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Bassa standardizzazione.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Non diamo dettagli degli </a:t>
            </a:r>
            <a:r>
              <a:rPr lang="it-IT" dirty="0" err="1" smtClean="0">
                <a:solidFill>
                  <a:schemeClr val="tx1"/>
                </a:solidFill>
              </a:rPr>
              <a:t>statements</a:t>
            </a:r>
            <a:r>
              <a:rPr lang="it-IT" dirty="0" smtClean="0">
                <a:solidFill>
                  <a:schemeClr val="tx1"/>
                </a:solidFill>
              </a:rPr>
              <a:t>, ma è importante conoscere gli oggetti dal punto di vista logico.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endParaRPr lang="it-IT" dirty="0" smtClean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Caratteristiche di </a:t>
            </a:r>
            <a:r>
              <a:rPr lang="it-IT" dirty="0" err="1" smtClean="0"/>
              <a:t>Postgres</a:t>
            </a:r>
            <a:r>
              <a:rPr lang="it-IT" dirty="0" smtClean="0"/>
              <a:t>.</a:t>
            </a:r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9135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Connessioni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Oggetto logico che rappresenta il </a:t>
            </a:r>
            <a:r>
              <a:rPr lang="it-IT" b="1" dirty="0" smtClean="0"/>
              <a:t>canale</a:t>
            </a:r>
            <a:r>
              <a:rPr lang="it-IT" dirty="0" smtClean="0"/>
              <a:t> attraverso cui l’applicazione invia istruzioni al DBMS.</a:t>
            </a:r>
            <a:endParaRPr lang="it-IT" dirty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Esistono delle </a:t>
            </a:r>
            <a:r>
              <a:rPr lang="it-IT" b="1" dirty="0" smtClean="0"/>
              <a:t>istruzioni SQL</a:t>
            </a:r>
            <a:r>
              <a:rPr lang="it-IT" dirty="0" smtClean="0"/>
              <a:t> per gestire la connessione.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Bassa standardizzazione.</a:t>
            </a:r>
            <a:endParaRPr lang="it-IT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Nella pratica, corrisponde tipicamente a una connessione TCP tra il client e un processo server (del DBMS).</a:t>
            </a:r>
            <a:endParaRPr lang="it-IT" dirty="0"/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Protocollo applicativo tra client e processo server (del DBMS).</a:t>
            </a:r>
            <a:endParaRPr lang="it-IT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Tra un client e il DBMS possono esistere più connessioni contemporaneamente.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b="1" dirty="0">
                <a:solidFill>
                  <a:schemeClr val="tx1"/>
                </a:solidFill>
              </a:rPr>
              <a:t>U</a:t>
            </a:r>
            <a:r>
              <a:rPr lang="it-IT" b="1" dirty="0" smtClean="0">
                <a:solidFill>
                  <a:schemeClr val="tx1"/>
                </a:solidFill>
              </a:rPr>
              <a:t>na sola connessione alla volta è attiva</a:t>
            </a:r>
            <a:r>
              <a:rPr lang="it-IT" dirty="0" smtClean="0">
                <a:solidFill>
                  <a:schemeClr val="tx1"/>
                </a:solidFill>
              </a:rPr>
              <a:t>, le altre sono </a:t>
            </a:r>
            <a:r>
              <a:rPr lang="it-IT" i="1" dirty="0" smtClean="0">
                <a:solidFill>
                  <a:schemeClr val="tx1"/>
                </a:solidFill>
              </a:rPr>
              <a:t>dormienti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9312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Sessioni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2438400"/>
          </a:xfrm>
        </p:spPr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L’insieme delle operazioni che sono eseguite all’interno della connessione attiva.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La sessione all’interno della connessione attiva è a sua volta attiva.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La sessione diventa dormiente con la connessione.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3232" y="3212976"/>
            <a:ext cx="4289935" cy="312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66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Moduli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78632"/>
            <a:ext cx="8229600" cy="4958680"/>
          </a:xfrm>
        </p:spPr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Nella terminologia SQL, un modulo è un’applicazione. </a:t>
            </a:r>
            <a:endParaRPr lang="it-IT" dirty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 smtClean="0"/>
              <a:t>Interfaccia SQL generica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Il modulo è costituito dal singolo statement SQL.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Interprete SQL (come negli esempi).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Raro.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 smtClean="0"/>
              <a:t>Embedded SQL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Linguaggio di programmazione ospite e SQL. 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Il programma compilato è il modulo.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Call-</a:t>
            </a:r>
            <a:r>
              <a:rPr lang="it-IT" dirty="0" err="1" smtClean="0">
                <a:solidFill>
                  <a:schemeClr val="tx1"/>
                </a:solidFill>
              </a:rPr>
              <a:t>level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interface</a:t>
            </a:r>
            <a:r>
              <a:rPr lang="it-IT" dirty="0" smtClean="0">
                <a:solidFill>
                  <a:schemeClr val="tx1"/>
                </a:solidFill>
              </a:rPr>
              <a:t> o </a:t>
            </a:r>
            <a:r>
              <a:rPr lang="it-IT" dirty="0" err="1" smtClean="0">
                <a:solidFill>
                  <a:schemeClr val="tx1"/>
                </a:solidFill>
              </a:rPr>
              <a:t>Directly</a:t>
            </a:r>
            <a:r>
              <a:rPr lang="it-IT" dirty="0" smtClean="0">
                <a:solidFill>
                  <a:schemeClr val="tx1"/>
                </a:solidFill>
              </a:rPr>
              <a:t> Embedded SQL.</a:t>
            </a:r>
            <a:endParaRPr lang="it-IT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 smtClean="0"/>
              <a:t>True </a:t>
            </a:r>
            <a:r>
              <a:rPr lang="it-IT" b="1" dirty="0" err="1" smtClean="0"/>
              <a:t>Modules</a:t>
            </a:r>
            <a:r>
              <a:rPr lang="it-IT" b="1" dirty="0" smtClean="0"/>
              <a:t> (PSM)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Insiemi di funzioni e procedure nel DBMS.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178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Embedded SQL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3624" y="1412776"/>
            <a:ext cx="4762872" cy="4616744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395536" y="1628800"/>
            <a:ext cx="341971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1800" dirty="0" smtClean="0">
                <a:latin typeface="Verdana" charset="0"/>
                <a:ea typeface="Verdana" charset="0"/>
                <a:cs typeface="Verdana" charset="0"/>
              </a:rPr>
              <a:t>L’uso di interfaccia SQL generica è raro</a:t>
            </a:r>
          </a:p>
          <a:p>
            <a:pPr algn="l"/>
            <a:endParaRPr lang="it-IT" sz="1800" dirty="0" smtClean="0">
              <a:latin typeface="Verdana" charset="0"/>
              <a:ea typeface="Verdana" charset="0"/>
              <a:cs typeface="Verdana" charset="0"/>
            </a:endParaRPr>
          </a:p>
          <a:p>
            <a:pPr algn="l"/>
            <a:r>
              <a:rPr lang="it-IT" sz="1800" dirty="0" smtClean="0">
                <a:latin typeface="Verdana" charset="0"/>
                <a:ea typeface="Verdana" charset="0"/>
                <a:cs typeface="Verdana" charset="0"/>
              </a:rPr>
              <a:t>Due modi di ottenere Embedded SQL</a:t>
            </a:r>
          </a:p>
          <a:p>
            <a:pPr algn="l"/>
            <a:endParaRPr lang="it-IT" sz="1800" b="1" dirty="0" smtClean="0">
              <a:latin typeface="Verdana" charset="0"/>
              <a:ea typeface="Verdana" charset="0"/>
              <a:cs typeface="Verdana" charset="0"/>
            </a:endParaRPr>
          </a:p>
          <a:p>
            <a:pPr algn="l"/>
            <a:r>
              <a:rPr lang="it-IT" sz="1800" b="1" dirty="0" err="1">
                <a:latin typeface="Verdana" charset="0"/>
                <a:ea typeface="Verdana" charset="0"/>
                <a:cs typeface="Verdana" charset="0"/>
              </a:rPr>
              <a:t>Directly</a:t>
            </a:r>
            <a:r>
              <a:rPr lang="it-IT" sz="1800" b="1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it-IT" sz="1800" b="1" dirty="0" err="1">
                <a:latin typeface="Verdana" charset="0"/>
                <a:ea typeface="Verdana" charset="0"/>
                <a:cs typeface="Verdana" charset="0"/>
              </a:rPr>
              <a:t>embedded</a:t>
            </a:r>
            <a:r>
              <a:rPr lang="it-IT" sz="1800" b="1" dirty="0">
                <a:latin typeface="Verdana" charset="0"/>
                <a:ea typeface="Verdana" charset="0"/>
                <a:cs typeface="Verdana" charset="0"/>
              </a:rPr>
              <a:t> SQL</a:t>
            </a:r>
          </a:p>
          <a:p>
            <a:pPr algn="l"/>
            <a:endParaRPr lang="it-IT" sz="1800" b="1" dirty="0" smtClean="0">
              <a:latin typeface="Verdana" charset="0"/>
              <a:ea typeface="Verdana" charset="0"/>
              <a:cs typeface="Verdana" charset="0"/>
            </a:endParaRPr>
          </a:p>
          <a:p>
            <a:pPr algn="l"/>
            <a:r>
              <a:rPr lang="it-IT" sz="1800" b="1" dirty="0" smtClean="0">
                <a:latin typeface="Verdana" charset="0"/>
                <a:ea typeface="Verdana" charset="0"/>
                <a:cs typeface="Verdana" charset="0"/>
              </a:rPr>
              <a:t>Call-</a:t>
            </a:r>
            <a:r>
              <a:rPr lang="it-IT" sz="1800" b="1" dirty="0" err="1" smtClean="0">
                <a:latin typeface="Verdana" charset="0"/>
                <a:ea typeface="Verdana" charset="0"/>
                <a:cs typeface="Verdana" charset="0"/>
              </a:rPr>
              <a:t>level</a:t>
            </a:r>
            <a:r>
              <a:rPr lang="it-IT" sz="1800" b="1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it-IT" sz="1800" b="1" dirty="0" err="1" smtClean="0">
                <a:latin typeface="Verdana" charset="0"/>
                <a:ea typeface="Verdana" charset="0"/>
                <a:cs typeface="Verdana" charset="0"/>
              </a:rPr>
              <a:t>interface</a:t>
            </a:r>
            <a:endParaRPr lang="it-IT" sz="1800" b="1" dirty="0" smtClean="0">
              <a:latin typeface="Verdana" charset="0"/>
              <a:ea typeface="Verdana" charset="0"/>
              <a:cs typeface="Verdana" charset="0"/>
            </a:endParaRPr>
          </a:p>
          <a:p>
            <a:pPr algn="l"/>
            <a:endParaRPr lang="it-IT" sz="1800" dirty="0">
              <a:latin typeface="Verdana" charset="0"/>
              <a:ea typeface="Verdana" charset="0"/>
              <a:cs typeface="Verdana" charset="0"/>
            </a:endParaRPr>
          </a:p>
          <a:p>
            <a:pPr algn="l"/>
            <a:endParaRPr lang="it-IT" sz="1800" dirty="0" smtClean="0">
              <a:latin typeface="Verdana" charset="0"/>
              <a:ea typeface="Verdana" charset="0"/>
              <a:cs typeface="Verdana" charset="0"/>
            </a:endParaRPr>
          </a:p>
        </p:txBody>
      </p:sp>
      <p:cxnSp>
        <p:nvCxnSpPr>
          <p:cNvPr id="9" name="Connettore 2 8"/>
          <p:cNvCxnSpPr/>
          <p:nvPr/>
        </p:nvCxnSpPr>
        <p:spPr bwMode="auto">
          <a:xfrm flipV="1">
            <a:off x="3131840" y="3933056"/>
            <a:ext cx="2304256" cy="144016"/>
          </a:xfrm>
          <a:prstGeom prst="straightConnector1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Connettore 2 10"/>
          <p:cNvCxnSpPr/>
          <p:nvPr/>
        </p:nvCxnSpPr>
        <p:spPr bwMode="auto">
          <a:xfrm flipV="1">
            <a:off x="3563888" y="2420888"/>
            <a:ext cx="2088232" cy="1008112"/>
          </a:xfrm>
          <a:prstGeom prst="straightConnector1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36352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Embedded SQL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958680"/>
          </a:xfrm>
        </p:spPr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 err="1" smtClean="0"/>
              <a:t>Directly</a:t>
            </a:r>
            <a:r>
              <a:rPr lang="it-IT" b="1" dirty="0" smtClean="0"/>
              <a:t> Embedded SQL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I</a:t>
            </a:r>
            <a:r>
              <a:rPr lang="it-IT" dirty="0" smtClean="0">
                <a:solidFill>
                  <a:schemeClr val="tx1"/>
                </a:solidFill>
              </a:rPr>
              <a:t>l linguaggio ospite contiene statement SQL (opportunamente evidenziati).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I</a:t>
            </a:r>
            <a:r>
              <a:rPr lang="it-IT" dirty="0" smtClean="0">
                <a:solidFill>
                  <a:schemeClr val="tx1"/>
                </a:solidFill>
              </a:rPr>
              <a:t>l codice sorgente e l’SQL sono </a:t>
            </a:r>
            <a:r>
              <a:rPr lang="it-IT" dirty="0" err="1" smtClean="0">
                <a:solidFill>
                  <a:schemeClr val="tx1"/>
                </a:solidFill>
              </a:rPr>
              <a:t>preprocessati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  <a:endParaRPr lang="it-IT" dirty="0">
              <a:solidFill>
                <a:schemeClr val="tx1"/>
              </a:solidFill>
            </a:endParaRP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G</a:t>
            </a:r>
            <a:r>
              <a:rPr lang="it-IT" dirty="0" smtClean="0">
                <a:solidFill>
                  <a:schemeClr val="tx1"/>
                </a:solidFill>
              </a:rPr>
              <a:t>li statement SQL sono sostituiti da invocazioni a funzioni di libreria del DBMS.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C</a:t>
            </a:r>
            <a:r>
              <a:rPr lang="it-IT" dirty="0" smtClean="0">
                <a:solidFill>
                  <a:schemeClr val="tx1"/>
                </a:solidFill>
              </a:rPr>
              <a:t>ompilazione normale del modulo.</a:t>
            </a:r>
          </a:p>
          <a:p>
            <a:pPr marL="581025" lvl="2" indent="0">
              <a:buClr>
                <a:schemeClr val="tx1"/>
              </a:buClr>
              <a:buNone/>
            </a:pPr>
            <a:endParaRPr lang="it-IT" dirty="0" smtClean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/>
              <a:t>Call-</a:t>
            </a:r>
            <a:r>
              <a:rPr lang="it-IT" b="1" dirty="0" err="1"/>
              <a:t>level</a:t>
            </a:r>
            <a:r>
              <a:rPr lang="it-IT" b="1" dirty="0"/>
              <a:t> </a:t>
            </a:r>
            <a:r>
              <a:rPr lang="it-IT" b="1" dirty="0" err="1"/>
              <a:t>interface</a:t>
            </a:r>
            <a:r>
              <a:rPr lang="it-IT" b="1" dirty="0"/>
              <a:t> (CLI)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È disponibile una libreria.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L’</a:t>
            </a:r>
            <a:r>
              <a:rPr lang="it-IT" dirty="0" err="1">
                <a:solidFill>
                  <a:schemeClr val="tx1"/>
                </a:solidFill>
              </a:rPr>
              <a:t>embedding</a:t>
            </a:r>
            <a:r>
              <a:rPr lang="it-IT" dirty="0">
                <a:solidFill>
                  <a:schemeClr val="tx1"/>
                </a:solidFill>
              </a:rPr>
              <a:t> consiste nell’invocare funzioni della libreria dal linguaggio ospite.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Conflitto (“disaccoppiamento”) di impedenza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032448"/>
          </a:xfrm>
        </p:spPr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Il modello dati di SQL differisce dal modello dei linguaggi di programmazione comuni.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 smtClean="0"/>
              <a:t>SQL è orientato alle relazioni </a:t>
            </a:r>
            <a:r>
              <a:rPr lang="it-IT" dirty="0" smtClean="0"/>
              <a:t>(e gestisce multi-insiemi).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 smtClean="0"/>
              <a:t>Il linguaggi di programmazione sono (prevalentemente) orientati alle variabili</a:t>
            </a:r>
            <a:r>
              <a:rPr lang="it-IT" dirty="0" smtClean="0"/>
              <a:t> scalari.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Operazioni sulle relazioni vs operazioni sulle variabili.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Connotazioni specifiche del conflitto di impedenza nei vari linguaggi di programmazione.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Si parla di </a:t>
            </a:r>
            <a:r>
              <a:rPr lang="it-IT" dirty="0" err="1" smtClean="0">
                <a:solidFill>
                  <a:schemeClr val="tx1"/>
                </a:solidFill>
              </a:rPr>
              <a:t>object-relational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impedence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mismatch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endParaRPr lang="it-IT" dirty="0" smtClean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0252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Conflitto (“disaccoppiamento”) di impedenza (</a:t>
            </a:r>
            <a:r>
              <a:rPr lang="it-IT" dirty="0" err="1" smtClean="0"/>
              <a:t>cont’d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23999" y="4509120"/>
            <a:ext cx="5984874" cy="1152128"/>
          </a:xfrm>
        </p:spPr>
        <p:txBody>
          <a:bodyPr/>
          <a:lstStyle/>
          <a:p>
            <a:pPr marL="0" indent="0">
              <a:buClr>
                <a:schemeClr val="tx1"/>
              </a:buClr>
            </a:pPr>
            <a:endParaRPr lang="it-IT" dirty="0" smtClean="0"/>
          </a:p>
          <a:p>
            <a:pPr marL="0" indent="0">
              <a:buClr>
                <a:schemeClr val="tx1"/>
              </a:buClr>
            </a:pPr>
            <a:r>
              <a:rPr lang="it-IT" dirty="0" err="1" smtClean="0"/>
              <a:t>System.out.println</a:t>
            </a:r>
            <a:r>
              <a:rPr lang="it-IT" dirty="0" smtClean="0"/>
              <a:t>(</a:t>
            </a:r>
            <a:r>
              <a:rPr lang="it-IT" dirty="0" err="1" smtClean="0"/>
              <a:t>prodotto.getName</a:t>
            </a:r>
            <a:r>
              <a:rPr lang="it-IT" dirty="0" smtClean="0"/>
              <a:t>())</a:t>
            </a:r>
            <a:endParaRPr lang="it-IT" dirty="0" smtClean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charset="0"/>
              <a:buChar char="•"/>
            </a:pPr>
            <a:endParaRPr lang="it-IT" dirty="0" smtClean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 bwMode="auto">
          <a:xfrm>
            <a:off x="2051720" y="1122040"/>
            <a:ext cx="5984874" cy="115212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defRPr sz="2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390525" indent="-2000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2pPr>
            <a:lvl3pPr marL="76993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0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3pPr>
            <a:lvl4pPr marL="1149350" indent="-188913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bg2"/>
              </a:buClr>
              <a:buSzPct val="55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4pPr>
            <a:lvl5pPr marL="1527175" indent="-187325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2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5pPr>
            <a:lvl6pPr marL="19843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6pPr>
            <a:lvl7pPr marL="24415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7pPr>
            <a:lvl8pPr marL="28987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8pPr>
            <a:lvl9pPr marL="33559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marL="0" indent="0">
              <a:buClr>
                <a:schemeClr val="tx1"/>
              </a:buClr>
            </a:pPr>
            <a:endParaRPr lang="it-IT" kern="0" dirty="0" smtClean="0"/>
          </a:p>
          <a:p>
            <a:pPr marL="0" indent="0">
              <a:buClr>
                <a:schemeClr val="tx1"/>
              </a:buClr>
            </a:pPr>
            <a:r>
              <a:rPr lang="it-IT" kern="0" dirty="0" smtClean="0"/>
              <a:t>SELECT *</a:t>
            </a:r>
          </a:p>
          <a:p>
            <a:pPr marL="0" indent="0">
              <a:buClr>
                <a:schemeClr val="tx1"/>
              </a:buClr>
            </a:pPr>
            <a:r>
              <a:rPr lang="it-IT" kern="0" dirty="0" smtClean="0"/>
              <a:t>FROM PRODOTTI </a:t>
            </a:r>
            <a:r>
              <a:rPr lang="it-IT" kern="0" dirty="0" err="1" smtClean="0"/>
              <a:t>P</a:t>
            </a:r>
            <a:r>
              <a:rPr lang="it-IT" kern="0" dirty="0" smtClean="0"/>
              <a:t>, CATALOGO C</a:t>
            </a:r>
          </a:p>
          <a:p>
            <a:pPr marL="0" indent="0">
              <a:buClr>
                <a:schemeClr val="tx1"/>
              </a:buClr>
            </a:pPr>
            <a:r>
              <a:rPr lang="it-IT" kern="0" dirty="0" smtClean="0"/>
              <a:t>WHERE P.CP = C.P</a:t>
            </a:r>
          </a:p>
          <a:p>
            <a:pPr marL="0" indent="0">
              <a:buClr>
                <a:schemeClr val="tx1"/>
              </a:buClr>
            </a:pPr>
            <a:r>
              <a:rPr lang="it-IT" kern="0" dirty="0" smtClean="0"/>
              <a:t>AND C.COSTO &gt; 1000;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endParaRPr lang="it-IT" kern="0" dirty="0" smtClean="0"/>
          </a:p>
        </p:txBody>
      </p:sp>
      <p:sp>
        <p:nvSpPr>
          <p:cNvPr id="9" name="Freccia bidirezionale verticale 8"/>
          <p:cNvSpPr/>
          <p:nvPr/>
        </p:nvSpPr>
        <p:spPr bwMode="auto">
          <a:xfrm>
            <a:off x="4405884" y="3573016"/>
            <a:ext cx="484632" cy="1216152"/>
          </a:xfrm>
          <a:prstGeom prst="upDownArrow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32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Uno scenario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SQL nei linguaggi di programmazione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823" y="1709690"/>
            <a:ext cx="1105496" cy="105022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2440" y="908720"/>
            <a:ext cx="2132525" cy="2132525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4792" y="2322198"/>
            <a:ext cx="1050221" cy="1050221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2073" y="5037709"/>
            <a:ext cx="1321381" cy="1321381"/>
          </a:xfrm>
          <a:prstGeom prst="rect">
            <a:avLst/>
          </a:prstGeom>
        </p:spPr>
      </p:pic>
      <p:sp>
        <p:nvSpPr>
          <p:cNvPr id="9" name="Freccia destra 8"/>
          <p:cNvSpPr/>
          <p:nvPr/>
        </p:nvSpPr>
        <p:spPr>
          <a:xfrm>
            <a:off x="1912226" y="1617890"/>
            <a:ext cx="495940" cy="52511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destra 9"/>
          <p:cNvSpPr/>
          <p:nvPr/>
        </p:nvSpPr>
        <p:spPr>
          <a:xfrm rot="2815626">
            <a:off x="6116884" y="3347376"/>
            <a:ext cx="650378" cy="40041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destra 10"/>
          <p:cNvSpPr/>
          <p:nvPr/>
        </p:nvSpPr>
        <p:spPr>
          <a:xfrm rot="13800380">
            <a:off x="5658343" y="3637238"/>
            <a:ext cx="650378" cy="40041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Freccia destra 11"/>
          <p:cNvSpPr/>
          <p:nvPr/>
        </p:nvSpPr>
        <p:spPr>
          <a:xfrm rot="10800000">
            <a:off x="1912226" y="2208996"/>
            <a:ext cx="495940" cy="52511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305981"/>
              </p:ext>
            </p:extLst>
          </p:nvPr>
        </p:nvGraphicFramePr>
        <p:xfrm>
          <a:off x="540266" y="4250291"/>
          <a:ext cx="2275582" cy="109728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1137791"/>
                <a:gridCol w="1137791"/>
              </a:tblGrid>
              <a:tr h="252319">
                <a:tc>
                  <a:txBody>
                    <a:bodyPr/>
                    <a:lstStyle/>
                    <a:p>
                      <a:r>
                        <a:rPr lang="it-IT" dirty="0" smtClean="0"/>
                        <a:t>codice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saldo</a:t>
                      </a:r>
                      <a:endParaRPr lang="it-IT" dirty="0"/>
                    </a:p>
                  </a:txBody>
                  <a:tcPr/>
                </a:tc>
              </a:tr>
              <a:tr h="252319">
                <a:tc>
                  <a:txBody>
                    <a:bodyPr/>
                    <a:lstStyle/>
                    <a:p>
                      <a:r>
                        <a:rPr lang="it-IT" dirty="0" smtClean="0"/>
                        <a:t>503030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10.000</a:t>
                      </a:r>
                      <a:endParaRPr lang="it-IT" dirty="0"/>
                    </a:p>
                  </a:txBody>
                  <a:tcPr/>
                </a:tc>
              </a:tr>
              <a:tr h="252319">
                <a:tc>
                  <a:txBody>
                    <a:bodyPr/>
                    <a:lstStyle/>
                    <a:p>
                      <a:r>
                        <a:rPr lang="is-IS" dirty="0" smtClean="0"/>
                        <a:t>…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dirty="0" smtClean="0"/>
                        <a:t>…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Rettangolo 13"/>
          <p:cNvSpPr/>
          <p:nvPr/>
        </p:nvSpPr>
        <p:spPr>
          <a:xfrm>
            <a:off x="2408166" y="1817294"/>
            <a:ext cx="15866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latin typeface="Arial" charset="0"/>
              </a:rPr>
              <a:t>Prelievo di 1000€</a:t>
            </a:r>
            <a:endParaRPr lang="it-IT" dirty="0"/>
          </a:p>
        </p:txBody>
      </p:sp>
      <p:sp>
        <p:nvSpPr>
          <p:cNvPr id="15" name="Rettangolo 14"/>
          <p:cNvSpPr/>
          <p:nvPr/>
        </p:nvSpPr>
        <p:spPr>
          <a:xfrm>
            <a:off x="6456757" y="1341422"/>
            <a:ext cx="184528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mtClean="0">
                <a:latin typeface="Arial" charset="0"/>
              </a:rPr>
              <a:t>Impiegato </a:t>
            </a:r>
            <a:r>
              <a:rPr lang="it-IT" dirty="0" smtClean="0">
                <a:latin typeface="Arial" charset="0"/>
              </a:rPr>
              <a:t>usa SW</a:t>
            </a:r>
          </a:p>
          <a:p>
            <a:r>
              <a:rPr lang="it-IT" dirty="0" smtClean="0">
                <a:latin typeface="Arial" charset="0"/>
              </a:rPr>
              <a:t>per richiedere il prelievo</a:t>
            </a:r>
            <a:endParaRPr lang="it-IT" dirty="0"/>
          </a:p>
        </p:txBody>
      </p:sp>
      <p:sp>
        <p:nvSpPr>
          <p:cNvPr id="16" name="Rettangolo 15"/>
          <p:cNvSpPr/>
          <p:nvPr/>
        </p:nvSpPr>
        <p:spPr>
          <a:xfrm>
            <a:off x="4808618" y="4252132"/>
            <a:ext cx="29070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latin typeface="Arial" charset="0"/>
              </a:rPr>
              <a:t>Il software richiede aggiornamento DB</a:t>
            </a:r>
            <a:endParaRPr lang="it-IT" dirty="0"/>
          </a:p>
        </p:txBody>
      </p:sp>
      <p:sp>
        <p:nvSpPr>
          <p:cNvPr id="17" name="Rettangolo 16"/>
          <p:cNvSpPr/>
          <p:nvPr/>
        </p:nvSpPr>
        <p:spPr>
          <a:xfrm>
            <a:off x="476519" y="3356992"/>
            <a:ext cx="2807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latin typeface="Arial" charset="0"/>
              </a:rPr>
              <a:t>Impiegato fornisce OK</a:t>
            </a:r>
            <a:endParaRPr lang="it-IT" dirty="0"/>
          </a:p>
        </p:txBody>
      </p:sp>
      <p:sp>
        <p:nvSpPr>
          <p:cNvPr id="18" name="Rettangolo 17"/>
          <p:cNvSpPr/>
          <p:nvPr/>
        </p:nvSpPr>
        <p:spPr>
          <a:xfrm>
            <a:off x="3494519" y="5229200"/>
            <a:ext cx="12935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>
                <a:latin typeface="Arial" charset="0"/>
              </a:rPr>
              <a:t>Conto</a:t>
            </a:r>
            <a:endParaRPr lang="it-IT" b="1" dirty="0"/>
          </a:p>
        </p:txBody>
      </p:sp>
      <p:graphicFrame>
        <p:nvGraphicFramePr>
          <p:cNvPr id="19" name="Tabel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705360"/>
              </p:ext>
            </p:extLst>
          </p:nvPr>
        </p:nvGraphicFramePr>
        <p:xfrm>
          <a:off x="1268615" y="4969128"/>
          <a:ext cx="2275582" cy="109728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1137791"/>
                <a:gridCol w="1137791"/>
              </a:tblGrid>
              <a:tr h="252319">
                <a:tc>
                  <a:txBody>
                    <a:bodyPr/>
                    <a:lstStyle/>
                    <a:p>
                      <a:r>
                        <a:rPr lang="it-IT" dirty="0" smtClean="0"/>
                        <a:t>codice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saldo</a:t>
                      </a:r>
                      <a:endParaRPr lang="it-IT" dirty="0"/>
                    </a:p>
                  </a:txBody>
                  <a:tcPr/>
                </a:tc>
              </a:tr>
              <a:tr h="252319">
                <a:tc>
                  <a:txBody>
                    <a:bodyPr/>
                    <a:lstStyle/>
                    <a:p>
                      <a:r>
                        <a:rPr lang="it-IT" dirty="0" smtClean="0"/>
                        <a:t>503030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9.000</a:t>
                      </a:r>
                      <a:endParaRPr lang="it-IT" dirty="0"/>
                    </a:p>
                  </a:txBody>
                  <a:tcPr/>
                </a:tc>
              </a:tr>
              <a:tr h="252319">
                <a:tc>
                  <a:txBody>
                    <a:bodyPr/>
                    <a:lstStyle/>
                    <a:p>
                      <a:r>
                        <a:rPr lang="is-IS" dirty="0" smtClean="0"/>
                        <a:t>…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s-IS" dirty="0" smtClean="0"/>
                        <a:t>…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Freccia destra 19"/>
          <p:cNvSpPr/>
          <p:nvPr/>
        </p:nvSpPr>
        <p:spPr>
          <a:xfrm rot="2815626">
            <a:off x="3014384" y="4332342"/>
            <a:ext cx="650378" cy="40041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423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Conflitto (“disaccoppiamento”) di impedenza (</a:t>
            </a:r>
            <a:r>
              <a:rPr lang="it-IT" dirty="0" err="1" smtClean="0"/>
              <a:t>cont’d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104456"/>
          </a:xfrm>
        </p:spPr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smtClean="0"/>
              <a:t>Altre </a:t>
            </a:r>
            <a:r>
              <a:rPr lang="it-IT" dirty="0" smtClean="0"/>
              <a:t>differenze (minori)</a:t>
            </a:r>
            <a:endParaRPr lang="it-IT" dirty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 smtClean="0"/>
              <a:t>Diversi tipi di base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Linguaggi: numeri, stringhe, booleani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SQL: CHAR, VARCHAR, DATE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it-IT" b="1" dirty="0" smtClean="0">
                <a:solidFill>
                  <a:schemeClr val="tx1"/>
                </a:solidFill>
              </a:rPr>
              <a:t>Diversi tipi strutturati</a:t>
            </a:r>
            <a:endParaRPr lang="it-IT" b="1" dirty="0">
              <a:solidFill>
                <a:schemeClr val="tx1"/>
              </a:solidFill>
            </a:endParaRP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Linguaggi: dipende dal paradigma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SQL: relazioni e </a:t>
            </a:r>
            <a:r>
              <a:rPr lang="it-IT" dirty="0" err="1" smtClean="0">
                <a:solidFill>
                  <a:schemeClr val="tx1"/>
                </a:solidFill>
              </a:rPr>
              <a:t>tuple</a:t>
            </a:r>
            <a:endParaRPr lang="it-IT" dirty="0" smtClean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it-IT" b="1" dirty="0" smtClean="0">
                <a:solidFill>
                  <a:schemeClr val="tx1"/>
                </a:solidFill>
              </a:rPr>
              <a:t>Navigazione</a:t>
            </a:r>
            <a:r>
              <a:rPr lang="it-IT" dirty="0" smtClean="0">
                <a:solidFill>
                  <a:schemeClr val="tx1"/>
                </a:solidFill>
              </a:rPr>
              <a:t> (correlazione)</a:t>
            </a:r>
            <a:endParaRPr lang="it-IT" dirty="0">
              <a:solidFill>
                <a:schemeClr val="tx1"/>
              </a:solidFill>
            </a:endParaRP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Linguaggi: puntatori, indirizzi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SQL: sistema di riferimenti basato su valori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6759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Directly</a:t>
            </a:r>
            <a:r>
              <a:rPr lang="it-IT" dirty="0" smtClean="0"/>
              <a:t> </a:t>
            </a:r>
            <a:r>
              <a:rPr lang="it-IT" dirty="0" err="1" smtClean="0"/>
              <a:t>embedded</a:t>
            </a:r>
            <a:r>
              <a:rPr lang="it-IT" dirty="0" smtClean="0"/>
              <a:t> SQL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50640"/>
            <a:ext cx="8229600" cy="4742656"/>
          </a:xfrm>
        </p:spPr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L’SQL è immerso direttamente nel codice sorgente</a:t>
            </a:r>
            <a:r>
              <a:rPr lang="it-IT" dirty="0" smtClean="0"/>
              <a:t>.</a:t>
            </a:r>
            <a:endParaRPr lang="it-IT" dirty="0"/>
          </a:p>
          <a:p>
            <a:pPr>
              <a:buClr>
                <a:schemeClr val="tx1"/>
              </a:buClr>
              <a:buFont typeface="Arial" charset="0"/>
              <a:buChar char="•"/>
            </a:pPr>
            <a:endParaRPr lang="it-IT" dirty="0" smtClean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Un </a:t>
            </a:r>
            <a:r>
              <a:rPr lang="it-IT" dirty="0" smtClean="0"/>
              <a:t>preprocessore precompila il sorgente, traducendo le invocazioni SQL in chiamate a librerie del DBMS (stile CLI</a:t>
            </a:r>
            <a:r>
              <a:rPr lang="it-IT" dirty="0" smtClean="0"/>
              <a:t>).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endParaRPr lang="it-IT" dirty="0" smtClean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Comandi SQL specifici per:</a:t>
            </a:r>
            <a:endParaRPr lang="it-IT" dirty="0"/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delimitare l’SQL nel linguaggio (</a:t>
            </a:r>
            <a:r>
              <a:rPr lang="it-IT" b="1" dirty="0" smtClean="0">
                <a:solidFill>
                  <a:schemeClr val="tx1"/>
                </a:solidFill>
              </a:rPr>
              <a:t>EXEC SQL</a:t>
            </a:r>
            <a:r>
              <a:rPr lang="it-IT" dirty="0" smtClean="0">
                <a:solidFill>
                  <a:schemeClr val="tx1"/>
                </a:solidFill>
              </a:rPr>
              <a:t>)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dichiarare variabili condivise tra SQL e linguaggio (</a:t>
            </a:r>
            <a:r>
              <a:rPr lang="it-IT" b="1" dirty="0" smtClean="0">
                <a:solidFill>
                  <a:schemeClr val="tx1"/>
                </a:solidFill>
              </a:rPr>
              <a:t>DECLARE</a:t>
            </a:r>
            <a:r>
              <a:rPr lang="it-IT" dirty="0" smtClean="0">
                <a:solidFill>
                  <a:schemeClr val="tx1"/>
                </a:solidFill>
              </a:rPr>
              <a:t>)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verificare lo stato di esecuzione di uno statement SQL (</a:t>
            </a:r>
            <a:r>
              <a:rPr lang="it-IT" b="1" dirty="0" smtClean="0">
                <a:solidFill>
                  <a:schemeClr val="tx1"/>
                </a:solidFill>
              </a:rPr>
              <a:t>SQLSTATE</a:t>
            </a:r>
            <a:r>
              <a:rPr lang="it-IT" dirty="0" smtClean="0">
                <a:solidFill>
                  <a:schemeClr val="tx1"/>
                </a:solidFill>
              </a:rPr>
              <a:t>).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693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Directly</a:t>
            </a:r>
            <a:r>
              <a:rPr lang="it-IT" dirty="0" smtClean="0"/>
              <a:t> </a:t>
            </a:r>
            <a:r>
              <a:rPr lang="it-IT" dirty="0" err="1" smtClean="0"/>
              <a:t>embedded</a:t>
            </a:r>
            <a:r>
              <a:rPr lang="it-IT" dirty="0" smtClean="0"/>
              <a:t> SQL (</a:t>
            </a:r>
            <a:r>
              <a:rPr lang="it-IT" dirty="0" err="1" smtClean="0"/>
              <a:t>cont’d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/>
              <a:t>v</a:t>
            </a:r>
            <a:r>
              <a:rPr lang="it-IT" dirty="0" err="1" smtClean="0"/>
              <a:t>oid</a:t>
            </a:r>
            <a:r>
              <a:rPr lang="it-IT" dirty="0" smtClean="0"/>
              <a:t> </a:t>
            </a:r>
            <a:r>
              <a:rPr lang="it-IT" dirty="0" err="1" smtClean="0"/>
              <a:t>getStudio</a:t>
            </a:r>
            <a:r>
              <a:rPr lang="it-IT" dirty="0" smtClean="0"/>
              <a:t>() {</a:t>
            </a:r>
          </a:p>
          <a:p>
            <a:r>
              <a:rPr lang="it-IT" dirty="0" smtClean="0"/>
              <a:t>	EXEC SQL BEGIN DECLARE SECTION;</a:t>
            </a:r>
          </a:p>
          <a:p>
            <a:r>
              <a:rPr lang="it-IT" dirty="0" smtClean="0"/>
              <a:t>		</a:t>
            </a:r>
            <a:r>
              <a:rPr lang="it-IT" dirty="0" err="1" smtClean="0"/>
              <a:t>char</a:t>
            </a:r>
            <a:r>
              <a:rPr lang="it-IT" dirty="0" smtClean="0"/>
              <a:t> </a:t>
            </a:r>
            <a:r>
              <a:rPr lang="it-IT" dirty="0" err="1" smtClean="0"/>
              <a:t>studioName</a:t>
            </a:r>
            <a:r>
              <a:rPr lang="it-IT" dirty="0" smtClean="0"/>
              <a:t>[50];</a:t>
            </a:r>
          </a:p>
          <a:p>
            <a:r>
              <a:rPr lang="it-IT" dirty="0"/>
              <a:t>	</a:t>
            </a:r>
            <a:r>
              <a:rPr lang="it-IT" dirty="0" smtClean="0"/>
              <a:t>	</a:t>
            </a:r>
            <a:r>
              <a:rPr lang="it-IT" dirty="0" err="1" smtClean="0"/>
              <a:t>char</a:t>
            </a:r>
            <a:r>
              <a:rPr lang="it-IT" dirty="0" smtClean="0"/>
              <a:t> </a:t>
            </a:r>
            <a:r>
              <a:rPr lang="it-IT" dirty="0" err="1" smtClean="0"/>
              <a:t>studioAddr</a:t>
            </a:r>
            <a:r>
              <a:rPr lang="it-IT" dirty="0" smtClean="0"/>
              <a:t>[265];</a:t>
            </a:r>
          </a:p>
          <a:p>
            <a:r>
              <a:rPr lang="it-IT" dirty="0"/>
              <a:t>	</a:t>
            </a:r>
            <a:r>
              <a:rPr lang="it-IT" dirty="0" smtClean="0"/>
              <a:t>	</a:t>
            </a:r>
            <a:r>
              <a:rPr lang="it-IT" dirty="0" err="1" smtClean="0"/>
              <a:t>char</a:t>
            </a:r>
            <a:r>
              <a:rPr lang="it-IT" dirty="0" smtClean="0"/>
              <a:t> SQLSTATE[6];</a:t>
            </a:r>
            <a:endParaRPr lang="it-IT" dirty="0"/>
          </a:p>
          <a:p>
            <a:r>
              <a:rPr lang="it-IT" dirty="0" smtClean="0"/>
              <a:t>	EXEC SQL END DECLARE SECTION;</a:t>
            </a:r>
          </a:p>
          <a:p>
            <a:endParaRPr lang="it-IT" dirty="0" smtClean="0"/>
          </a:p>
          <a:p>
            <a:r>
              <a:rPr lang="it-IT" dirty="0" smtClean="0"/>
              <a:t>/* chiede nome e indirizzo all’utente */</a:t>
            </a:r>
          </a:p>
          <a:p>
            <a:r>
              <a:rPr lang="it-IT" dirty="0" smtClean="0"/>
              <a:t>	</a:t>
            </a:r>
          </a:p>
          <a:p>
            <a:r>
              <a:rPr lang="it-IT" dirty="0" smtClean="0"/>
              <a:t>EXEC SQL INSERT INTO Studio(</a:t>
            </a:r>
            <a:r>
              <a:rPr lang="it-IT" dirty="0" err="1" smtClean="0"/>
              <a:t>name</a:t>
            </a:r>
            <a:r>
              <a:rPr lang="it-IT" dirty="0" smtClean="0"/>
              <a:t>, </a:t>
            </a:r>
            <a:r>
              <a:rPr lang="it-IT" dirty="0" err="1" smtClean="0"/>
              <a:t>address</a:t>
            </a:r>
            <a:r>
              <a:rPr lang="it-IT" dirty="0" smtClean="0"/>
              <a:t>)</a:t>
            </a:r>
            <a:endParaRPr lang="it-IT" dirty="0"/>
          </a:p>
          <a:p>
            <a:r>
              <a:rPr lang="it-IT" dirty="0" smtClean="0"/>
              <a:t>		VALUES (:</a:t>
            </a:r>
            <a:r>
              <a:rPr lang="it-IT" dirty="0" err="1" smtClean="0"/>
              <a:t>studioName</a:t>
            </a:r>
            <a:r>
              <a:rPr lang="it-IT" dirty="0" smtClean="0"/>
              <a:t>, :</a:t>
            </a:r>
            <a:r>
              <a:rPr lang="it-IT" dirty="0" err="1" smtClean="0"/>
              <a:t>studioAddr</a:t>
            </a:r>
            <a:r>
              <a:rPr lang="it-IT" dirty="0" smtClean="0"/>
              <a:t>);</a:t>
            </a:r>
          </a:p>
          <a:p>
            <a:r>
              <a:rPr lang="it-IT" dirty="0"/>
              <a:t>}</a:t>
            </a:r>
            <a:endParaRPr lang="it-IT" dirty="0" smtClean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1887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Connettere i risultati delle </a:t>
            </a:r>
            <a:r>
              <a:rPr lang="it-IT" dirty="0" err="1" smtClean="0"/>
              <a:t>query</a:t>
            </a:r>
            <a:r>
              <a:rPr lang="it-IT" dirty="0" smtClean="0"/>
              <a:t> al linguaggio ospite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 smtClean="0"/>
              <a:t>SELECT a </a:t>
            </a:r>
            <a:r>
              <a:rPr lang="it-IT" b="1" dirty="0" err="1" smtClean="0"/>
              <a:t>tupla</a:t>
            </a:r>
            <a:r>
              <a:rPr lang="it-IT" b="1" dirty="0" smtClean="0"/>
              <a:t> singola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Una </a:t>
            </a:r>
            <a:r>
              <a:rPr lang="it-IT" dirty="0" err="1" smtClean="0">
                <a:solidFill>
                  <a:schemeClr val="tx1"/>
                </a:solidFill>
              </a:rPr>
              <a:t>query</a:t>
            </a:r>
            <a:r>
              <a:rPr lang="it-IT" dirty="0" smtClean="0">
                <a:solidFill>
                  <a:schemeClr val="tx1"/>
                </a:solidFill>
              </a:rPr>
              <a:t> può essere “progettata” per produrre una sola </a:t>
            </a:r>
            <a:r>
              <a:rPr lang="it-IT" dirty="0" err="1" smtClean="0">
                <a:solidFill>
                  <a:schemeClr val="tx1"/>
                </a:solidFill>
              </a:rPr>
              <a:t>tupla</a:t>
            </a:r>
            <a:r>
              <a:rPr lang="it-IT" dirty="0" smtClean="0">
                <a:solidFill>
                  <a:schemeClr val="tx1"/>
                </a:solidFill>
              </a:rPr>
              <a:t> in output.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Il suo risultato si può memorizzare in variabili del linguaggio ospite.</a:t>
            </a:r>
          </a:p>
          <a:p>
            <a:pPr lvl="3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Una variabile per ogni attributo.</a:t>
            </a:r>
          </a:p>
          <a:p>
            <a:pPr>
              <a:buClr>
                <a:schemeClr val="tx1"/>
              </a:buClr>
            </a:pPr>
            <a:endParaRPr lang="it-IT" dirty="0" smtClean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 smtClean="0"/>
              <a:t>Cursori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Query che producono più </a:t>
            </a:r>
            <a:r>
              <a:rPr lang="it-IT" dirty="0" err="1" smtClean="0">
                <a:solidFill>
                  <a:schemeClr val="tx1"/>
                </a:solidFill>
              </a:rPr>
              <a:t>tuple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Il cursore, collegato alla </a:t>
            </a:r>
            <a:r>
              <a:rPr lang="it-IT" dirty="0" err="1" smtClean="0">
                <a:solidFill>
                  <a:schemeClr val="tx1"/>
                </a:solidFill>
              </a:rPr>
              <a:t>query</a:t>
            </a:r>
            <a:r>
              <a:rPr lang="it-IT" dirty="0" smtClean="0">
                <a:solidFill>
                  <a:schemeClr val="tx1"/>
                </a:solidFill>
              </a:rPr>
              <a:t>, permette di accedere ad una </a:t>
            </a:r>
            <a:r>
              <a:rPr lang="it-IT" dirty="0" err="1" smtClean="0">
                <a:solidFill>
                  <a:schemeClr val="tx1"/>
                </a:solidFill>
              </a:rPr>
              <a:t>tupla</a:t>
            </a:r>
            <a:r>
              <a:rPr lang="it-IT" dirty="0" smtClean="0">
                <a:solidFill>
                  <a:schemeClr val="tx1"/>
                </a:solidFill>
              </a:rPr>
              <a:t> alla volta.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Si effettua il </a:t>
            </a:r>
            <a:r>
              <a:rPr lang="it-IT" b="1" dirty="0" err="1" smtClean="0">
                <a:solidFill>
                  <a:schemeClr val="tx1"/>
                </a:solidFill>
              </a:rPr>
              <a:t>fetch</a:t>
            </a:r>
            <a:r>
              <a:rPr lang="it-IT" dirty="0" smtClean="0">
                <a:solidFill>
                  <a:schemeClr val="tx1"/>
                </a:solidFill>
              </a:rPr>
              <a:t> di ogni </a:t>
            </a:r>
            <a:r>
              <a:rPr lang="it-IT" dirty="0" err="1" smtClean="0">
                <a:solidFill>
                  <a:schemeClr val="tx1"/>
                </a:solidFill>
              </a:rPr>
              <a:t>tupla</a:t>
            </a:r>
            <a:r>
              <a:rPr lang="it-IT" dirty="0" smtClean="0">
                <a:solidFill>
                  <a:schemeClr val="tx1"/>
                </a:solidFill>
              </a:rPr>
              <a:t> in variabili del linguaggio ospite (una per attributo).</a:t>
            </a:r>
          </a:p>
          <a:p>
            <a:r>
              <a:rPr lang="it-IT" dirty="0"/>
              <a:t>	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0721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SELECT a </a:t>
            </a:r>
            <a:r>
              <a:rPr lang="it-IT" dirty="0" err="1" smtClean="0"/>
              <a:t>tupla</a:t>
            </a:r>
            <a:r>
              <a:rPr lang="it-IT" dirty="0" smtClean="0"/>
              <a:t> singola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387856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it-IT" dirty="0" smtClean="0"/>
              <a:t>Si utilizza la clausola </a:t>
            </a:r>
            <a:r>
              <a:rPr lang="it-IT" b="1" dirty="0" smtClean="0"/>
              <a:t>INTO</a:t>
            </a:r>
            <a:r>
              <a:rPr lang="it-IT" dirty="0" smtClean="0"/>
              <a:t> per salvare i risultati della </a:t>
            </a:r>
            <a:r>
              <a:rPr lang="it-IT" dirty="0" err="1" smtClean="0"/>
              <a:t>query</a:t>
            </a:r>
            <a:r>
              <a:rPr lang="it-IT" dirty="0" smtClean="0"/>
              <a:t> nelle variabili del linguaggio ospite.</a:t>
            </a:r>
          </a:p>
          <a:p>
            <a:pPr>
              <a:buFont typeface="Arial" charset="0"/>
              <a:buChar char="•"/>
            </a:pPr>
            <a:endParaRPr lang="it-IT" dirty="0" smtClean="0"/>
          </a:p>
          <a:p>
            <a:r>
              <a:rPr lang="it-IT" dirty="0" smtClean="0"/>
              <a:t>// </a:t>
            </a:r>
            <a:r>
              <a:rPr lang="it-IT" dirty="0" err="1" smtClean="0"/>
              <a:t>declare</a:t>
            </a:r>
            <a:r>
              <a:rPr lang="it-IT" dirty="0" smtClean="0"/>
              <a:t> </a:t>
            </a:r>
            <a:r>
              <a:rPr lang="it-IT" dirty="0" err="1" smtClean="0"/>
              <a:t>section</a:t>
            </a:r>
            <a:endParaRPr lang="it-IT" dirty="0"/>
          </a:p>
          <a:p>
            <a:r>
              <a:rPr lang="it-IT" dirty="0" smtClean="0"/>
              <a:t>EXEC SQL </a:t>
            </a:r>
          </a:p>
          <a:p>
            <a:r>
              <a:rPr lang="it-IT" dirty="0" smtClean="0"/>
              <a:t>SELECT NAME, ADDR INTO :</a:t>
            </a:r>
            <a:r>
              <a:rPr lang="it-IT" dirty="0" err="1" smtClean="0"/>
              <a:t>studioName</a:t>
            </a:r>
            <a:r>
              <a:rPr lang="it-IT" dirty="0" smtClean="0"/>
              <a:t>, :</a:t>
            </a:r>
            <a:r>
              <a:rPr lang="it-IT" dirty="0" err="1" smtClean="0"/>
              <a:t>studioAddr</a:t>
            </a:r>
            <a:endParaRPr lang="it-IT" dirty="0" smtClean="0"/>
          </a:p>
          <a:p>
            <a:r>
              <a:rPr lang="it-IT" dirty="0" smtClean="0"/>
              <a:t>FROM STUDIO</a:t>
            </a:r>
          </a:p>
          <a:p>
            <a:r>
              <a:rPr lang="it-IT" dirty="0" smtClean="0"/>
              <a:t>WHERE ID = 1</a:t>
            </a:r>
          </a:p>
          <a:p>
            <a:r>
              <a:rPr lang="it-IT" dirty="0" smtClean="0"/>
              <a:t>// </a:t>
            </a:r>
            <a:r>
              <a:rPr lang="it-IT" dirty="0" err="1" smtClean="0"/>
              <a:t>check</a:t>
            </a:r>
            <a:r>
              <a:rPr lang="it-IT" dirty="0" smtClean="0"/>
              <a:t> SQLSTATE</a:t>
            </a:r>
            <a:endParaRPr lang="it-IT" dirty="0"/>
          </a:p>
          <a:p>
            <a:endParaRPr lang="it-IT" dirty="0"/>
          </a:p>
          <a:p>
            <a:pPr>
              <a:buFont typeface="Arial" charset="0"/>
              <a:buChar char="•"/>
            </a:pPr>
            <a:r>
              <a:rPr lang="it-IT" dirty="0" smtClean="0"/>
              <a:t>Se la </a:t>
            </a:r>
            <a:r>
              <a:rPr lang="it-IT" dirty="0" err="1" smtClean="0"/>
              <a:t>query</a:t>
            </a:r>
            <a:r>
              <a:rPr lang="it-IT" dirty="0" smtClean="0"/>
              <a:t> ritorna più </a:t>
            </a:r>
            <a:r>
              <a:rPr lang="it-IT" dirty="0" err="1" smtClean="0"/>
              <a:t>tuple</a:t>
            </a:r>
            <a:r>
              <a:rPr lang="it-IT" dirty="0" smtClean="0"/>
              <a:t>, viene generato un errore opportuno, il cui codice è salvato in SQLSTATE.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6777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Cursori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886672"/>
          </a:xfrm>
        </p:spPr>
        <p:txBody>
          <a:bodyPr/>
          <a:lstStyle/>
          <a:p>
            <a:r>
              <a:rPr lang="it-IT" b="1" dirty="0" smtClean="0"/>
              <a:t>Dichiarare il cursore</a:t>
            </a:r>
          </a:p>
          <a:p>
            <a:r>
              <a:rPr lang="it-IT" dirty="0" smtClean="0"/>
              <a:t>EXEC SQL DECLARE &lt;nome cursore&gt; CURSOR FOR</a:t>
            </a:r>
          </a:p>
          <a:p>
            <a:r>
              <a:rPr lang="it-IT" dirty="0" smtClean="0"/>
              <a:t>&lt;</a:t>
            </a:r>
            <a:r>
              <a:rPr lang="it-IT" dirty="0" err="1" smtClean="0"/>
              <a:t>query</a:t>
            </a:r>
            <a:r>
              <a:rPr lang="it-IT" dirty="0" smtClean="0"/>
              <a:t>&gt;</a:t>
            </a:r>
          </a:p>
          <a:p>
            <a:r>
              <a:rPr lang="it-IT" b="1" dirty="0" smtClean="0"/>
              <a:t>Aprire il cursore</a:t>
            </a:r>
            <a:endParaRPr lang="it-IT" b="1" dirty="0"/>
          </a:p>
          <a:p>
            <a:r>
              <a:rPr lang="it-IT" dirty="0" smtClean="0"/>
              <a:t>EXEC SQL OPEN &lt;nome cursore&gt;;</a:t>
            </a:r>
          </a:p>
          <a:p>
            <a:r>
              <a:rPr lang="it-IT" b="1" dirty="0" smtClean="0"/>
              <a:t>Estrarre le </a:t>
            </a:r>
            <a:r>
              <a:rPr lang="it-IT" b="1" dirty="0" err="1" smtClean="0"/>
              <a:t>tuple</a:t>
            </a:r>
            <a:r>
              <a:rPr lang="it-IT" b="1" dirty="0" smtClean="0"/>
              <a:t> </a:t>
            </a:r>
            <a:r>
              <a:rPr lang="it-IT" dirty="0" smtClean="0"/>
              <a:t>(finché ce ne sono)</a:t>
            </a:r>
            <a:endParaRPr lang="it-IT" b="1" dirty="0"/>
          </a:p>
          <a:p>
            <a:r>
              <a:rPr lang="it-IT" dirty="0" smtClean="0"/>
              <a:t>EXEC SQL </a:t>
            </a:r>
          </a:p>
          <a:p>
            <a:r>
              <a:rPr lang="it-IT" dirty="0"/>
              <a:t>	</a:t>
            </a:r>
            <a:r>
              <a:rPr lang="it-IT" dirty="0" smtClean="0"/>
              <a:t>FETCH FROM &lt;nome cursore&gt; </a:t>
            </a:r>
          </a:p>
          <a:p>
            <a:r>
              <a:rPr lang="it-IT" dirty="0"/>
              <a:t>	</a:t>
            </a:r>
            <a:r>
              <a:rPr lang="it-IT" dirty="0" smtClean="0"/>
              <a:t>	INTO &lt;lista di variabili&gt;</a:t>
            </a:r>
          </a:p>
          <a:p>
            <a:r>
              <a:rPr lang="it-IT" b="1" dirty="0" smtClean="0"/>
              <a:t>Chiudere il cursore</a:t>
            </a:r>
            <a:endParaRPr lang="it-IT" b="1" dirty="0"/>
          </a:p>
          <a:p>
            <a:r>
              <a:rPr lang="it-IT" dirty="0" smtClean="0"/>
              <a:t>EXEC SQL CLOSE &lt;nome cursore&gt;;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331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Cursori (esempio)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1176819"/>
            <a:ext cx="5865657" cy="500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79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Cursori (aggiornamenti)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26704"/>
            <a:ext cx="8229600" cy="3806552"/>
          </a:xfrm>
        </p:spPr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Mentre si itera attraverso un cursore è possibile modificare la </a:t>
            </a:r>
            <a:r>
              <a:rPr lang="it-IT" dirty="0" err="1" smtClean="0"/>
              <a:t>tupla</a:t>
            </a:r>
            <a:r>
              <a:rPr lang="it-IT" dirty="0" smtClean="0"/>
              <a:t> corrente.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Aggiornamento, cancellazione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clausola </a:t>
            </a:r>
            <a:r>
              <a:rPr lang="it-IT" b="1" dirty="0" smtClean="0">
                <a:solidFill>
                  <a:schemeClr val="tx1"/>
                </a:solidFill>
              </a:rPr>
              <a:t>CURRENT OF</a:t>
            </a:r>
            <a:endParaRPr lang="it-IT" dirty="0" smtClean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endParaRPr lang="it-IT" b="1" dirty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ATTENZIONE alla concorrenza.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Cosa succede se il contenuto della base di dati cambia mentre sto scorrendo il cursore?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061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Cursori (aggiornamenti, esempio)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880" y="925831"/>
            <a:ext cx="5760639" cy="5006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56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SQL statico e SQL dinamico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 smtClean="0"/>
              <a:t>SQL statico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Lo statement SQL è noto al momento della scrittura del codice e quindi è disponibile a compile time.</a:t>
            </a:r>
          </a:p>
          <a:p>
            <a:pPr lvl="3">
              <a:buClr>
                <a:schemeClr val="tx1"/>
              </a:buClr>
              <a:buFont typeface="Arial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Anche a meno dei suoi parametri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</a:p>
          <a:p>
            <a:pPr lvl="3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Preparazione e esecuzione (vedi CLI).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 smtClean="0"/>
              <a:t>SQL dinamico</a:t>
            </a:r>
            <a:endParaRPr lang="it-IT" b="1" dirty="0"/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Lo statement SQL è noto solo a </a:t>
            </a:r>
            <a:r>
              <a:rPr lang="it-IT" dirty="0" err="1" smtClean="0">
                <a:solidFill>
                  <a:schemeClr val="tx1"/>
                </a:solidFill>
              </a:rPr>
              <a:t>runtime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Ad esempio poiché generato a partire da un input.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EXEC SQL </a:t>
            </a:r>
            <a:r>
              <a:rPr lang="it-IT" b="1" dirty="0" smtClean="0">
                <a:solidFill>
                  <a:schemeClr val="tx1"/>
                </a:solidFill>
              </a:rPr>
              <a:t>PREPARE</a:t>
            </a:r>
            <a:r>
              <a:rPr lang="it-IT" dirty="0" smtClean="0">
                <a:solidFill>
                  <a:schemeClr val="tx1"/>
                </a:solidFill>
              </a:rPr>
              <a:t> V FROM &lt;espressione&gt;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EXEC SQL </a:t>
            </a:r>
            <a:r>
              <a:rPr lang="it-IT" b="1" dirty="0" smtClean="0">
                <a:solidFill>
                  <a:schemeClr val="tx1"/>
                </a:solidFill>
              </a:rPr>
              <a:t>EXECUTE</a:t>
            </a:r>
            <a:r>
              <a:rPr lang="it-IT" dirty="0" smtClean="0">
                <a:solidFill>
                  <a:schemeClr val="tx1"/>
                </a:solidFill>
              </a:rPr>
              <a:t> V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(EXEC SQL EXECUTE IMMEDIATE &lt;espressione&gt;)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7607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Contesto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42900" y="1484784"/>
            <a:ext cx="8610600" cy="43924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defRPr sz="2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390525" indent="-2000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2pPr>
            <a:lvl3pPr marL="76993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0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3pPr>
            <a:lvl4pPr marL="1149350" indent="-188913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bg2"/>
              </a:buClr>
              <a:buSzPct val="55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4pPr>
            <a:lvl5pPr marL="1527175" indent="-187325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2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5pPr>
            <a:lvl6pPr marL="19843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6pPr>
            <a:lvl7pPr marL="24415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7pPr>
            <a:lvl8pPr marL="28987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8pPr>
            <a:lvl9pPr marL="33559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marL="419100" indent="-419100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r>
              <a:rPr lang="it-IT" altLang="it-IT" sz="2000" kern="0" dirty="0" smtClean="0"/>
              <a:t>Abbiamo studiato SQL in generale, per comprenderne le caratteristiche e saperlo utilizzare.</a:t>
            </a:r>
          </a:p>
          <a:p>
            <a:pPr marL="419100" indent="-419100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endParaRPr lang="it-IT" altLang="it-IT" sz="2000" kern="0" dirty="0" smtClean="0"/>
          </a:p>
          <a:p>
            <a:pPr marL="419100" indent="-419100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r>
              <a:rPr lang="it-IT" altLang="it-IT" sz="2000" kern="0" dirty="0" smtClean="0"/>
              <a:t>Le applicazioni reali (complesse</a:t>
            </a:r>
            <a:r>
              <a:rPr lang="it-IT" altLang="it-IT" sz="2000" kern="0" dirty="0"/>
              <a:t>)</a:t>
            </a:r>
            <a:r>
              <a:rPr lang="it-IT" altLang="it-IT" sz="2000" kern="0" dirty="0" smtClean="0"/>
              <a:t> hanno un’architettura (complessa) che spesso include un DBMS.</a:t>
            </a:r>
          </a:p>
          <a:p>
            <a:pPr marL="419100" indent="-419100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endParaRPr lang="it-IT" altLang="it-IT" sz="2000" kern="0" dirty="0"/>
          </a:p>
          <a:p>
            <a:pPr marL="419100" indent="-419100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r>
              <a:rPr lang="it-IT" altLang="it-IT" sz="2000" kern="0" dirty="0" smtClean="0"/>
              <a:t>Accesso al database per realizzare la persistenza.</a:t>
            </a:r>
          </a:p>
          <a:p>
            <a:pPr marL="846138" lvl="2" indent="-419100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r>
              <a:rPr lang="it-IT" altLang="it-IT" sz="2000" kern="0" dirty="0" smtClean="0">
                <a:solidFill>
                  <a:schemeClr val="tx1"/>
                </a:solidFill>
              </a:rPr>
              <a:t>Le applicazioni utilizzano (direttamente o indirettamente) SQL per dialogare con i database relazionali.</a:t>
            </a:r>
          </a:p>
          <a:p>
            <a:pPr marL="419100" indent="-419100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endParaRPr lang="it-IT" altLang="it-IT" sz="2000" kern="0" dirty="0" smtClean="0"/>
          </a:p>
          <a:p>
            <a:pPr marL="419100" indent="-419100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r>
              <a:rPr lang="it-IT" altLang="it-IT" sz="2000" kern="0" dirty="0" smtClean="0"/>
              <a:t>Un aspetto critico consiste nello “spostare” dati dall’ambiente di esecuzione SQL e l’applicazione stessa, cioè nelle sue variabili.</a:t>
            </a:r>
          </a:p>
          <a:p>
            <a:pPr marL="0" indent="0" algn="just" eaLnBrk="1" hangingPunct="1">
              <a:lnSpc>
                <a:spcPct val="90000"/>
              </a:lnSpc>
            </a:pPr>
            <a:endParaRPr lang="it-IT" altLang="it-IT" sz="2000" kern="0" dirty="0" smtClean="0"/>
          </a:p>
          <a:p>
            <a:pPr marL="0" indent="0" algn="just" eaLnBrk="1" hangingPunct="1">
              <a:lnSpc>
                <a:spcPct val="90000"/>
              </a:lnSpc>
            </a:pPr>
            <a:endParaRPr lang="it-IT" altLang="it-IT" sz="2000" kern="0" dirty="0"/>
          </a:p>
        </p:txBody>
      </p:sp>
    </p:spTree>
    <p:extLst>
      <p:ext uri="{BB962C8B-B14F-4D97-AF65-F5344CB8AC3E}">
        <p14:creationId xmlns:p14="http://schemas.microsoft.com/office/powerpoint/2010/main" val="90010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SQL statico e SQL dinamico (</a:t>
            </a:r>
            <a:r>
              <a:rPr lang="it-IT" dirty="0" err="1" smtClean="0"/>
              <a:t>cont’d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74704"/>
          </a:xfrm>
        </p:spPr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Quando possibile scegliere </a:t>
            </a:r>
            <a:r>
              <a:rPr lang="it-IT" b="1" dirty="0" smtClean="0"/>
              <a:t>SQL statico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Più efficiente in quanto, in caso di più esecuzioni, alcune fasi sono messe in comune (anche al variare dei parametri).</a:t>
            </a:r>
          </a:p>
          <a:p>
            <a:pPr lvl="3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Parse</a:t>
            </a:r>
          </a:p>
          <a:p>
            <a:pPr lvl="3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Compilazione della </a:t>
            </a:r>
            <a:r>
              <a:rPr lang="it-IT" dirty="0" err="1" smtClean="0">
                <a:solidFill>
                  <a:schemeClr val="tx1"/>
                </a:solidFill>
              </a:rPr>
              <a:t>query</a:t>
            </a:r>
            <a:endParaRPr lang="it-IT" dirty="0">
              <a:solidFill>
                <a:schemeClr val="tx1"/>
              </a:solidFill>
            </a:endParaRPr>
          </a:p>
          <a:p>
            <a:pPr lvl="3">
              <a:buClr>
                <a:schemeClr val="tx1"/>
              </a:buClr>
              <a:buFont typeface="Arial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C</a:t>
            </a:r>
            <a:r>
              <a:rPr lang="it-IT" dirty="0" smtClean="0">
                <a:solidFill>
                  <a:schemeClr val="tx1"/>
                </a:solidFill>
              </a:rPr>
              <a:t>alcolo piano d’accesso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Con </a:t>
            </a:r>
            <a:r>
              <a:rPr lang="it-IT" b="1" dirty="0" smtClean="0"/>
              <a:t>SQL dinamico</a:t>
            </a:r>
            <a:r>
              <a:rPr lang="it-IT" dirty="0" smtClean="0"/>
              <a:t>, scegliere di dividere le due fasi PREPARE e EXECUTE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Possibilità di fasi comuni (come per l’SQL statico)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Usare EXECUTE IMMEDIATE conveniente solo se lo statement eseguito una volta sola.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Attenzione a SQL </a:t>
            </a:r>
            <a:r>
              <a:rPr lang="it-IT" dirty="0" err="1" smtClean="0">
                <a:solidFill>
                  <a:schemeClr val="tx1"/>
                </a:solidFill>
              </a:rPr>
              <a:t>injection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8042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SQL dinamico (esempio)</a:t>
            </a:r>
            <a:endParaRPr lang="it-IT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00808"/>
            <a:ext cx="8229600" cy="3699414"/>
          </a:xfrm>
          <a:prstGeom prst="rect">
            <a:avLst/>
          </a:prstGeom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7457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Call-</a:t>
            </a:r>
            <a:r>
              <a:rPr lang="it-IT" dirty="0" err="1" smtClean="0"/>
              <a:t>level</a:t>
            </a:r>
            <a:r>
              <a:rPr lang="it-IT" dirty="0" smtClean="0"/>
              <a:t> </a:t>
            </a:r>
            <a:r>
              <a:rPr lang="it-IT" dirty="0" err="1" smtClean="0"/>
              <a:t>interface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94656"/>
            <a:ext cx="8229600" cy="4454624"/>
          </a:xfrm>
        </p:spPr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Approccio più utilizzato.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Si scrive codice ordinario nel linguaggio di programmazione ospite.</a:t>
            </a:r>
            <a:endParaRPr lang="it-IT" dirty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Utilizzo di una libreria di funzioni per: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connettersi al DBMS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eseguire statement SQL</a:t>
            </a:r>
            <a:endParaRPr lang="it-IT" dirty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Le CLI sono zucchero sintattico sul True </a:t>
            </a:r>
            <a:r>
              <a:rPr lang="it-IT" dirty="0" err="1" smtClean="0"/>
              <a:t>Embedding</a:t>
            </a:r>
            <a:endParaRPr lang="it-IT" dirty="0"/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Il precompilatore sostituisce gli statement SQL </a:t>
            </a:r>
            <a:r>
              <a:rPr lang="it-IT" dirty="0" err="1" smtClean="0">
                <a:solidFill>
                  <a:schemeClr val="tx1"/>
                </a:solidFill>
              </a:rPr>
              <a:t>embedded</a:t>
            </a:r>
            <a:r>
              <a:rPr lang="it-IT" dirty="0" smtClean="0">
                <a:solidFill>
                  <a:schemeClr val="tx1"/>
                </a:solidFill>
              </a:rPr>
              <a:t> con chiamate a librerie CLI (simili).</a:t>
            </a:r>
            <a:endParaRPr lang="it-IT" dirty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Possibilità di costruire molti livelli di astrazione sulle CLI.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2619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Quali CLI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137792"/>
            <a:ext cx="8229600" cy="2582416"/>
          </a:xfrm>
        </p:spPr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 smtClean="0"/>
              <a:t>JDBC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API Java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 smtClean="0"/>
              <a:t>SQL/CLI 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CLI standard (da SQL ‘95)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 smtClean="0"/>
              <a:t>ODBC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I</a:t>
            </a:r>
            <a:r>
              <a:rPr lang="it-IT" dirty="0" smtClean="0">
                <a:solidFill>
                  <a:schemeClr val="tx1"/>
                </a:solidFill>
              </a:rPr>
              <a:t>mplementazione proprietaria di SQL/CLI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6980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JDBC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98640"/>
          </a:xfrm>
        </p:spPr>
        <p:txBody>
          <a:bodyPr/>
          <a:lstStyle/>
          <a:p>
            <a:r>
              <a:rPr lang="it-IT" b="1" dirty="0" smtClean="0"/>
              <a:t>Java Database Connectivity</a:t>
            </a:r>
          </a:p>
          <a:p>
            <a:endParaRPr lang="it-IT" dirty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Una Java CLI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/>
              <a:t>U</a:t>
            </a:r>
            <a:r>
              <a:rPr lang="it-IT" dirty="0" smtClean="0"/>
              <a:t>na API (</a:t>
            </a:r>
            <a:r>
              <a:rPr lang="it-IT" dirty="0"/>
              <a:t>A</a:t>
            </a:r>
            <a:r>
              <a:rPr lang="it-IT" dirty="0" smtClean="0"/>
              <a:t>pplication </a:t>
            </a:r>
            <a:r>
              <a:rPr lang="it-IT" dirty="0"/>
              <a:t>P</a:t>
            </a:r>
            <a:r>
              <a:rPr lang="it-IT" dirty="0" smtClean="0"/>
              <a:t>rogramming </a:t>
            </a:r>
            <a:r>
              <a:rPr lang="it-IT" dirty="0"/>
              <a:t>I</a:t>
            </a:r>
            <a:r>
              <a:rPr lang="it-IT" dirty="0" smtClean="0"/>
              <a:t>nterface) Java per accedere a database relazionali.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Intuitivamente, una libreria.</a:t>
            </a:r>
            <a:endParaRPr lang="it-IT" dirty="0" smtClean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Indipendente dal DBMS 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JDBC è </a:t>
            </a:r>
            <a:r>
              <a:rPr lang="it-IT" b="1" dirty="0" smtClean="0">
                <a:solidFill>
                  <a:schemeClr val="tx1"/>
                </a:solidFill>
              </a:rPr>
              <a:t>un’interfaccia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realizzata da un insieme di classi (</a:t>
            </a:r>
            <a:r>
              <a:rPr lang="it-IT" b="1" dirty="0" smtClean="0">
                <a:solidFill>
                  <a:schemeClr val="tx1"/>
                </a:solidFill>
              </a:rPr>
              <a:t>driver</a:t>
            </a:r>
            <a:r>
              <a:rPr lang="it-IT" dirty="0" smtClean="0">
                <a:solidFill>
                  <a:schemeClr val="tx1"/>
                </a:solidFill>
              </a:rPr>
              <a:t>)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i driver contengono le specificità dei singoli DBMS</a:t>
            </a:r>
            <a:r>
              <a:rPr lang="it-IT" dirty="0"/>
              <a:t>	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863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JDBC (iniziare)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14664"/>
          </a:xfrm>
        </p:spPr>
        <p:txBody>
          <a:bodyPr/>
          <a:lstStyle/>
          <a:p>
            <a:r>
              <a:rPr lang="it-IT" dirty="0" smtClean="0"/>
              <a:t>1. Importare l’interfaccia, contenuta nel package</a:t>
            </a:r>
          </a:p>
          <a:p>
            <a:r>
              <a:rPr lang="it-IT" dirty="0"/>
              <a:t>	</a:t>
            </a:r>
            <a:r>
              <a:rPr lang="it-IT" dirty="0" smtClean="0"/>
              <a:t>	import </a:t>
            </a:r>
            <a:r>
              <a:rPr lang="it-IT" dirty="0" err="1" smtClean="0"/>
              <a:t>java.sql</a:t>
            </a:r>
            <a:r>
              <a:rPr lang="it-IT" dirty="0" smtClean="0"/>
              <a:t>.*;</a:t>
            </a:r>
          </a:p>
          <a:p>
            <a:endParaRPr lang="it-IT" dirty="0"/>
          </a:p>
          <a:p>
            <a:r>
              <a:rPr lang="it-IT" dirty="0" smtClean="0"/>
              <a:t>2. Caricare il driver per il DBMS che si intende usare</a:t>
            </a:r>
          </a:p>
          <a:p>
            <a:r>
              <a:rPr lang="it-IT" dirty="0" smtClean="0"/>
              <a:t>		</a:t>
            </a:r>
            <a:r>
              <a:rPr lang="it-IT" dirty="0" err="1" smtClean="0"/>
              <a:t>Class.</a:t>
            </a:r>
            <a:r>
              <a:rPr lang="it-IT" i="1" dirty="0" err="1" smtClean="0"/>
              <a:t>forName</a:t>
            </a:r>
            <a:r>
              <a:rPr lang="it-IT" dirty="0"/>
              <a:t>(</a:t>
            </a:r>
            <a:r>
              <a:rPr lang="it-IT" b="1" dirty="0"/>
              <a:t>"</a:t>
            </a:r>
            <a:r>
              <a:rPr lang="it-IT" b="1" dirty="0" err="1"/>
              <a:t>org.postgresql.Driver</a:t>
            </a:r>
            <a:r>
              <a:rPr lang="it-IT" b="1" dirty="0" smtClean="0"/>
              <a:t>"</a:t>
            </a:r>
            <a:r>
              <a:rPr lang="it-IT" dirty="0" smtClean="0"/>
              <a:t>);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È ora disponibile la classe </a:t>
            </a:r>
            <a:r>
              <a:rPr lang="it-IT" dirty="0" err="1" smtClean="0"/>
              <a:t>DriverManager</a:t>
            </a:r>
            <a:r>
              <a:rPr lang="it-IT" dirty="0" smtClean="0"/>
              <a:t>, che permetterà di ottenere la connessione.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endParaRPr lang="it-IT" dirty="0" smtClean="0"/>
          </a:p>
          <a:p>
            <a:r>
              <a:rPr lang="it-IT" dirty="0" smtClean="0"/>
              <a:t>Connection </a:t>
            </a:r>
            <a:r>
              <a:rPr lang="it-IT" dirty="0"/>
              <a:t>connection = </a:t>
            </a:r>
            <a:r>
              <a:rPr lang="it-IT" dirty="0" err="1" smtClean="0"/>
              <a:t>DriverManager.</a:t>
            </a:r>
            <a:r>
              <a:rPr lang="it-IT" i="1" dirty="0" err="1" smtClean="0"/>
              <a:t>getConnection</a:t>
            </a:r>
            <a:r>
              <a:rPr lang="it-IT" dirty="0" smtClean="0"/>
              <a:t>(</a:t>
            </a:r>
          </a:p>
          <a:p>
            <a:r>
              <a:rPr lang="it-IT" b="1" dirty="0" smtClean="0"/>
              <a:t>	"</a:t>
            </a:r>
            <a:r>
              <a:rPr lang="it-IT" b="1" dirty="0" err="1" smtClean="0"/>
              <a:t>jdbc:postgresql:db_name</a:t>
            </a:r>
            <a:r>
              <a:rPr lang="it-IT" b="1" dirty="0" smtClean="0"/>
              <a:t>”</a:t>
            </a:r>
            <a:r>
              <a:rPr lang="it-IT" dirty="0" smtClean="0"/>
              <a:t>,&lt;</a:t>
            </a:r>
            <a:r>
              <a:rPr lang="it-IT" dirty="0" err="1" smtClean="0"/>
              <a:t>user</a:t>
            </a:r>
            <a:r>
              <a:rPr lang="it-IT" dirty="0" smtClean="0"/>
              <a:t>&gt;,&lt;password&gt;);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Alla fine, le connessioni si rilasciano (metodo </a:t>
            </a:r>
            <a:r>
              <a:rPr lang="it-IT" b="1" dirty="0" err="1" smtClean="0"/>
              <a:t>close</a:t>
            </a:r>
            <a:r>
              <a:rPr lang="it-IT" b="1" dirty="0" smtClean="0"/>
              <a:t>()</a:t>
            </a:r>
            <a:r>
              <a:rPr lang="it-IT" dirty="0" smtClean="0"/>
              <a:t>)</a:t>
            </a:r>
            <a:br>
              <a:rPr lang="it-IT" dirty="0" smtClean="0"/>
            </a:br>
            <a:r>
              <a:rPr lang="it-IT" dirty="0" smtClean="0"/>
              <a:t>		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2347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JDBC driver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06624"/>
            <a:ext cx="8229600" cy="4814664"/>
          </a:xfrm>
        </p:spPr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/>
              <a:t>Driver nativo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Proprietario del DBMS.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Non necessariamente Java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  <a:endParaRPr lang="it-IT" b="1" dirty="0" smtClean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 smtClean="0"/>
              <a:t>Bridge </a:t>
            </a:r>
            <a:r>
              <a:rPr lang="it-IT" b="1" dirty="0" smtClean="0"/>
              <a:t>JDBC-ODBC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maschera un’invocazione a ODBC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ODBC deve essere presente sul client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comodo, potenzialmente inefficiente.</a:t>
            </a:r>
            <a:endParaRPr lang="it-IT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 smtClean="0"/>
              <a:t>Driver puro Java con server intermedio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architettura più </a:t>
            </a:r>
            <a:r>
              <a:rPr lang="it-IT" dirty="0" smtClean="0">
                <a:solidFill>
                  <a:schemeClr val="tx1"/>
                </a:solidFill>
              </a:rPr>
              <a:t>complessa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s</a:t>
            </a:r>
            <a:r>
              <a:rPr lang="it-IT" dirty="0" smtClean="0">
                <a:solidFill>
                  <a:schemeClr val="tx1"/>
                </a:solidFill>
              </a:rPr>
              <a:t>erver </a:t>
            </a:r>
            <a:r>
              <a:rPr lang="it-IT" dirty="0" smtClean="0">
                <a:solidFill>
                  <a:schemeClr val="tx1"/>
                </a:solidFill>
              </a:rPr>
              <a:t>intermedio diverso dal client e dal DBMS.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 smtClean="0"/>
              <a:t>Driver </a:t>
            </a:r>
            <a:r>
              <a:rPr lang="it-IT" b="1" dirty="0" smtClean="0"/>
              <a:t>puro Java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interagisce direttamente con il DBMS.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673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JDBC driver (</a:t>
            </a:r>
            <a:r>
              <a:rPr lang="it-IT" dirty="0" err="1" smtClean="0"/>
              <a:t>cont’d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106" y="1268760"/>
            <a:ext cx="7488188" cy="496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058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 primo programma con JDBC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2776"/>
            <a:ext cx="9144000" cy="336850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6318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Statements</a:t>
            </a:r>
            <a:r>
              <a:rPr lang="it-IT" dirty="0" smtClean="0"/>
              <a:t> (creazione)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06624"/>
            <a:ext cx="8229600" cy="5102696"/>
          </a:xfrm>
        </p:spPr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Data un’istanza di Connection (ottenuta dal </a:t>
            </a:r>
            <a:r>
              <a:rPr lang="it-IT" dirty="0" err="1" smtClean="0"/>
              <a:t>DriverManager</a:t>
            </a:r>
            <a:r>
              <a:rPr lang="it-IT" dirty="0" smtClean="0"/>
              <a:t>) si possono creare </a:t>
            </a:r>
            <a:r>
              <a:rPr lang="it-IT" dirty="0" err="1" smtClean="0"/>
              <a:t>Statements</a:t>
            </a:r>
            <a:r>
              <a:rPr lang="it-IT" dirty="0" smtClean="0"/>
              <a:t> in due modi.</a:t>
            </a:r>
            <a:endParaRPr lang="it-IT" dirty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 err="1" smtClean="0"/>
              <a:t>createStatement</a:t>
            </a:r>
            <a:r>
              <a:rPr lang="it-IT" b="1" dirty="0" smtClean="0"/>
              <a:t>()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Restituisce un oggetto di tipo Statement.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Non ha associata alcuna </a:t>
            </a:r>
            <a:r>
              <a:rPr lang="it-IT" dirty="0" err="1" smtClean="0">
                <a:solidFill>
                  <a:schemeClr val="tx1"/>
                </a:solidFill>
              </a:rPr>
              <a:t>query</a:t>
            </a:r>
            <a:r>
              <a:rPr lang="it-IT" dirty="0" smtClean="0">
                <a:solidFill>
                  <a:schemeClr val="tx1"/>
                </a:solidFill>
              </a:rPr>
              <a:t> SQL.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 err="1" smtClean="0"/>
              <a:t>prepareStatement</a:t>
            </a:r>
            <a:r>
              <a:rPr lang="it-IT" b="1" dirty="0" smtClean="0"/>
              <a:t>(</a:t>
            </a:r>
            <a:r>
              <a:rPr lang="it-IT" b="1" dirty="0" err="1" smtClean="0"/>
              <a:t>Q</a:t>
            </a:r>
            <a:r>
              <a:rPr lang="it-IT" b="1" dirty="0" smtClean="0"/>
              <a:t>)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err="1" smtClean="0">
                <a:solidFill>
                  <a:schemeClr val="tx1"/>
                </a:solidFill>
              </a:rPr>
              <a:t>Q</a:t>
            </a:r>
            <a:r>
              <a:rPr lang="it-IT" dirty="0" smtClean="0">
                <a:solidFill>
                  <a:schemeClr val="tx1"/>
                </a:solidFill>
              </a:rPr>
              <a:t> è una </a:t>
            </a:r>
            <a:r>
              <a:rPr lang="it-IT" dirty="0" err="1" smtClean="0">
                <a:solidFill>
                  <a:schemeClr val="tx1"/>
                </a:solidFill>
              </a:rPr>
              <a:t>query</a:t>
            </a:r>
            <a:r>
              <a:rPr lang="it-IT" dirty="0" smtClean="0">
                <a:solidFill>
                  <a:schemeClr val="tx1"/>
                </a:solidFill>
              </a:rPr>
              <a:t> SQL passata come stringa.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Restituisce un oggetto di tipo </a:t>
            </a:r>
            <a:r>
              <a:rPr lang="it-IT" dirty="0" err="1" smtClean="0">
                <a:solidFill>
                  <a:schemeClr val="tx1"/>
                </a:solidFill>
              </a:rPr>
              <a:t>PreparedStatement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</a:p>
          <a:p>
            <a:pPr marL="581025" lvl="2" indent="0">
              <a:buClr>
                <a:schemeClr val="tx1"/>
              </a:buClr>
              <a:buNone/>
            </a:pPr>
            <a:endParaRPr lang="it-IT" dirty="0" smtClean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È buona pratica </a:t>
            </a:r>
            <a:r>
              <a:rPr lang="it-IT" b="1" dirty="0" smtClean="0"/>
              <a:t>chiudere</a:t>
            </a:r>
            <a:r>
              <a:rPr lang="it-IT" dirty="0" smtClean="0"/>
              <a:t> gli Statement dopo l’uso (metodo </a:t>
            </a:r>
            <a:r>
              <a:rPr lang="it-IT" b="1" dirty="0" err="1" smtClean="0"/>
              <a:t>close</a:t>
            </a:r>
            <a:r>
              <a:rPr lang="it-IT" b="1" dirty="0" smtClean="0"/>
              <a:t>()</a:t>
            </a:r>
            <a:r>
              <a:rPr lang="it-IT" dirty="0" smtClean="0"/>
              <a:t>).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4461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Architetture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4783" y="1396676"/>
            <a:ext cx="5366833" cy="4624612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1455160" y="2123564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/>
              <a:t>d</a:t>
            </a:r>
            <a:r>
              <a:rPr lang="it-IT" sz="1800" b="1" dirty="0" smtClean="0"/>
              <a:t>atabase </a:t>
            </a:r>
            <a:r>
              <a:rPr lang="it-IT" sz="1800" b="1" dirty="0" err="1" smtClean="0"/>
              <a:t>tier</a:t>
            </a:r>
            <a:endParaRPr lang="it-IT" sz="1800" b="1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2573039" y="996985"/>
            <a:ext cx="1034259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3800" dirty="0" smtClean="0"/>
              <a:t>{</a:t>
            </a:r>
            <a:endParaRPr lang="it-IT" sz="13800" dirty="0"/>
          </a:p>
        </p:txBody>
      </p:sp>
    </p:spTree>
    <p:extLst>
      <p:ext uri="{BB962C8B-B14F-4D97-AF65-F5344CB8AC3E}">
        <p14:creationId xmlns:p14="http://schemas.microsoft.com/office/powerpoint/2010/main" val="56611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Statements</a:t>
            </a:r>
            <a:r>
              <a:rPr lang="it-IT" dirty="0" smtClean="0"/>
              <a:t> (esecuzione)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4 metodi diversi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si applicano su un </a:t>
            </a:r>
            <a:r>
              <a:rPr lang="it-IT" b="1" dirty="0" err="1" smtClean="0">
                <a:solidFill>
                  <a:schemeClr val="tx1"/>
                </a:solidFill>
              </a:rPr>
              <a:t>PreparedStatement</a:t>
            </a:r>
            <a:r>
              <a:rPr lang="it-IT" dirty="0" smtClean="0">
                <a:solidFill>
                  <a:schemeClr val="tx1"/>
                </a:solidFill>
              </a:rPr>
              <a:t> o su uno Statement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eseguono una </a:t>
            </a:r>
            <a:r>
              <a:rPr lang="it-IT" dirty="0" err="1" smtClean="0">
                <a:solidFill>
                  <a:schemeClr val="tx1"/>
                </a:solidFill>
              </a:rPr>
              <a:t>query</a:t>
            </a:r>
            <a:r>
              <a:rPr lang="it-IT" dirty="0" smtClean="0">
                <a:solidFill>
                  <a:schemeClr val="tx1"/>
                </a:solidFill>
              </a:rPr>
              <a:t> o una modifica (genericamente chiamata UPDATE)</a:t>
            </a:r>
            <a:endParaRPr lang="it-IT" dirty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it-IT" b="1" dirty="0" err="1" smtClean="0">
                <a:solidFill>
                  <a:schemeClr val="tx1"/>
                </a:solidFill>
              </a:rPr>
              <a:t>executeQuery</a:t>
            </a:r>
            <a:r>
              <a:rPr lang="it-IT" b="1" dirty="0" smtClean="0">
                <a:solidFill>
                  <a:schemeClr val="tx1"/>
                </a:solidFill>
              </a:rPr>
              <a:t>(</a:t>
            </a:r>
            <a:r>
              <a:rPr lang="it-IT" b="1" dirty="0" err="1" smtClean="0">
                <a:solidFill>
                  <a:schemeClr val="tx1"/>
                </a:solidFill>
              </a:rPr>
              <a:t>Q</a:t>
            </a:r>
            <a:r>
              <a:rPr lang="it-IT" b="1" dirty="0" smtClean="0">
                <a:solidFill>
                  <a:schemeClr val="tx1"/>
                </a:solidFill>
              </a:rPr>
              <a:t>)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Metodo di Statement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Esegue la </a:t>
            </a:r>
            <a:r>
              <a:rPr lang="it-IT" dirty="0" err="1" smtClean="0">
                <a:solidFill>
                  <a:schemeClr val="tx1"/>
                </a:solidFill>
              </a:rPr>
              <a:t>query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Q</a:t>
            </a:r>
            <a:r>
              <a:rPr lang="it-IT" dirty="0" smtClean="0">
                <a:solidFill>
                  <a:schemeClr val="tx1"/>
                </a:solidFill>
              </a:rPr>
              <a:t> e ritorna un </a:t>
            </a:r>
            <a:r>
              <a:rPr lang="it-IT" dirty="0" err="1" smtClean="0">
                <a:solidFill>
                  <a:schemeClr val="tx1"/>
                </a:solidFill>
              </a:rPr>
              <a:t>ResultSet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smtClean="0">
                <a:solidFill>
                  <a:schemeClr val="tx1"/>
                </a:solidFill>
              </a:rPr>
              <a:t>con le </a:t>
            </a:r>
            <a:r>
              <a:rPr lang="it-IT" dirty="0" err="1" smtClean="0">
                <a:solidFill>
                  <a:schemeClr val="tx1"/>
                </a:solidFill>
              </a:rPr>
              <a:t>tuple</a:t>
            </a:r>
            <a:r>
              <a:rPr lang="it-IT" dirty="0" smtClean="0">
                <a:solidFill>
                  <a:schemeClr val="tx1"/>
                </a:solidFill>
              </a:rPr>
              <a:t> del </a:t>
            </a:r>
            <a:r>
              <a:rPr lang="it-IT" dirty="0" err="1" smtClean="0">
                <a:solidFill>
                  <a:schemeClr val="tx1"/>
                </a:solidFill>
              </a:rPr>
              <a:t>rusultato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it-IT" b="1" dirty="0" err="1" smtClean="0">
                <a:solidFill>
                  <a:schemeClr val="tx1"/>
                </a:solidFill>
              </a:rPr>
              <a:t>executeQuery</a:t>
            </a:r>
            <a:r>
              <a:rPr lang="it-IT" b="1" dirty="0" smtClean="0">
                <a:solidFill>
                  <a:schemeClr val="tx1"/>
                </a:solidFill>
              </a:rPr>
              <a:t>()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Metodo di </a:t>
            </a:r>
            <a:r>
              <a:rPr lang="it-IT" dirty="0" err="1" smtClean="0">
                <a:solidFill>
                  <a:schemeClr val="tx1"/>
                </a:solidFill>
              </a:rPr>
              <a:t>PreparedStatement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Esegue la </a:t>
            </a:r>
            <a:r>
              <a:rPr lang="it-IT" dirty="0" err="1" smtClean="0">
                <a:solidFill>
                  <a:schemeClr val="tx1"/>
                </a:solidFill>
              </a:rPr>
              <a:t>query</a:t>
            </a:r>
            <a:r>
              <a:rPr lang="it-IT" dirty="0" smtClean="0">
                <a:solidFill>
                  <a:schemeClr val="tx1"/>
                </a:solidFill>
              </a:rPr>
              <a:t> associata al </a:t>
            </a:r>
            <a:r>
              <a:rPr lang="it-IT" dirty="0" err="1" smtClean="0">
                <a:solidFill>
                  <a:schemeClr val="tx1"/>
                </a:solidFill>
              </a:rPr>
              <a:t>PreparedStatement</a:t>
            </a:r>
            <a:r>
              <a:rPr lang="it-IT" dirty="0" smtClean="0">
                <a:solidFill>
                  <a:schemeClr val="tx1"/>
                </a:solidFill>
              </a:rPr>
              <a:t> e ritorna un </a:t>
            </a:r>
            <a:r>
              <a:rPr lang="it-IT" dirty="0" err="1" smtClean="0">
                <a:solidFill>
                  <a:schemeClr val="tx1"/>
                </a:solidFill>
              </a:rPr>
              <a:t>ResultSet</a:t>
            </a:r>
            <a:r>
              <a:rPr lang="it-IT" dirty="0" smtClean="0">
                <a:solidFill>
                  <a:schemeClr val="tx1"/>
                </a:solidFill>
              </a:rPr>
              <a:t> con le </a:t>
            </a:r>
            <a:r>
              <a:rPr lang="it-IT" dirty="0" err="1" smtClean="0">
                <a:solidFill>
                  <a:schemeClr val="tx1"/>
                </a:solidFill>
              </a:rPr>
              <a:t>tuple</a:t>
            </a:r>
            <a:r>
              <a:rPr lang="it-IT" dirty="0" smtClean="0">
                <a:solidFill>
                  <a:schemeClr val="tx1"/>
                </a:solidFill>
              </a:rPr>
              <a:t> risultato.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922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Statements</a:t>
            </a:r>
            <a:r>
              <a:rPr lang="it-IT" dirty="0" smtClean="0"/>
              <a:t> (esecuzione, </a:t>
            </a:r>
            <a:r>
              <a:rPr lang="it-IT" dirty="0" err="1" smtClean="0"/>
              <a:t>cont’d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238600"/>
          </a:xfrm>
        </p:spPr>
        <p:txBody>
          <a:bodyPr/>
          <a:lstStyle/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it-IT" b="1" dirty="0" err="1">
                <a:solidFill>
                  <a:schemeClr val="tx1"/>
                </a:solidFill>
              </a:rPr>
              <a:t>executeUpdate</a:t>
            </a:r>
            <a:r>
              <a:rPr lang="it-IT" b="1" dirty="0">
                <a:solidFill>
                  <a:schemeClr val="tx1"/>
                </a:solidFill>
              </a:rPr>
              <a:t>(U)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Metodo di </a:t>
            </a:r>
            <a:r>
              <a:rPr lang="it-IT" dirty="0" smtClean="0">
                <a:solidFill>
                  <a:schemeClr val="tx1"/>
                </a:solidFill>
              </a:rPr>
              <a:t>Statement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U è un non-</a:t>
            </a:r>
            <a:r>
              <a:rPr lang="it-IT" dirty="0" err="1" smtClean="0">
                <a:solidFill>
                  <a:schemeClr val="tx1"/>
                </a:solidFill>
              </a:rPr>
              <a:t>query</a:t>
            </a:r>
            <a:r>
              <a:rPr lang="it-IT" dirty="0" smtClean="0">
                <a:solidFill>
                  <a:schemeClr val="tx1"/>
                </a:solidFill>
              </a:rPr>
              <a:t> statement (INSERT, UPDATE, DELETE o DLL). Ritorna il numero di righe aggiornate (0 se non significativo).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endParaRPr lang="it-IT" dirty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it-IT" b="1" dirty="0" err="1">
                <a:solidFill>
                  <a:schemeClr val="tx1"/>
                </a:solidFill>
              </a:rPr>
              <a:t>executeUpdate</a:t>
            </a:r>
            <a:r>
              <a:rPr lang="it-IT" b="1" dirty="0">
                <a:solidFill>
                  <a:schemeClr val="tx1"/>
                </a:solidFill>
              </a:rPr>
              <a:t>()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Metodo di </a:t>
            </a:r>
            <a:r>
              <a:rPr lang="it-IT" dirty="0" err="1" smtClean="0">
                <a:solidFill>
                  <a:schemeClr val="tx1"/>
                </a:solidFill>
              </a:rPr>
              <a:t>PreparedStatement</a:t>
            </a:r>
            <a:endParaRPr lang="it-IT" dirty="0" smtClean="0">
              <a:solidFill>
                <a:schemeClr val="tx1"/>
              </a:solidFill>
            </a:endParaRP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Agisce quando il </a:t>
            </a:r>
            <a:r>
              <a:rPr lang="it-IT" dirty="0" err="1" smtClean="0">
                <a:solidFill>
                  <a:schemeClr val="tx1"/>
                </a:solidFill>
              </a:rPr>
              <a:t>PreparedStatement</a:t>
            </a:r>
            <a:r>
              <a:rPr lang="it-IT" dirty="0" smtClean="0">
                <a:solidFill>
                  <a:schemeClr val="tx1"/>
                </a:solidFill>
              </a:rPr>
              <a:t> ha associato un non-</a:t>
            </a:r>
            <a:r>
              <a:rPr lang="it-IT" dirty="0" err="1" smtClean="0">
                <a:solidFill>
                  <a:schemeClr val="tx1"/>
                </a:solidFill>
              </a:rPr>
              <a:t>query</a:t>
            </a:r>
            <a:r>
              <a:rPr lang="it-IT" dirty="0" smtClean="0">
                <a:solidFill>
                  <a:schemeClr val="tx1"/>
                </a:solidFill>
              </a:rPr>
              <a:t> statement SQL.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Ritorna il numero di righe aggiornate (0 se non significativo).</a:t>
            </a:r>
            <a:endParaRPr lang="it-IT" dirty="0">
              <a:solidFill>
                <a:schemeClr val="tx1"/>
              </a:solidFill>
            </a:endParaRP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7611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Statements</a:t>
            </a:r>
            <a:r>
              <a:rPr lang="it-IT" dirty="0" smtClean="0"/>
              <a:t> (esempi)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3869" y="1514401"/>
            <a:ext cx="8610600" cy="2006352"/>
          </a:xfrm>
        </p:spPr>
        <p:txBody>
          <a:bodyPr/>
          <a:lstStyle/>
          <a:p>
            <a:r>
              <a:rPr lang="it-IT" sz="1050" b="1" dirty="0" err="1"/>
              <a:t>try</a:t>
            </a:r>
            <a:r>
              <a:rPr lang="it-IT" sz="1050" b="1" dirty="0"/>
              <a:t> </a:t>
            </a:r>
            <a:r>
              <a:rPr lang="it-IT" sz="1050" dirty="0"/>
              <a:t>{</a:t>
            </a:r>
            <a:br>
              <a:rPr lang="it-IT" sz="1050" dirty="0"/>
            </a:br>
            <a:r>
              <a:rPr lang="it-IT" sz="1050" dirty="0"/>
              <a:t>    Connection connection = </a:t>
            </a:r>
            <a:r>
              <a:rPr lang="it-IT" sz="1050" dirty="0" err="1"/>
              <a:t>DriverManager.</a:t>
            </a:r>
            <a:r>
              <a:rPr lang="it-IT" sz="1050" i="1" dirty="0" err="1"/>
              <a:t>getConnection</a:t>
            </a:r>
            <a:r>
              <a:rPr lang="it-IT" sz="1050" dirty="0"/>
              <a:t>(</a:t>
            </a:r>
            <a:r>
              <a:rPr lang="it-IT" sz="1050" b="1" dirty="0"/>
              <a:t>"</a:t>
            </a:r>
            <a:r>
              <a:rPr lang="it-IT" sz="1050" b="1" dirty="0" err="1"/>
              <a:t>jdbc:postgresql:prove_luigi</a:t>
            </a:r>
            <a:r>
              <a:rPr lang="it-IT" sz="1050" b="1" dirty="0"/>
              <a:t>"</a:t>
            </a:r>
            <a:r>
              <a:rPr lang="it-IT" sz="1050" dirty="0"/>
              <a:t>, </a:t>
            </a:r>
            <a:r>
              <a:rPr lang="it-IT" sz="1050" dirty="0" err="1"/>
              <a:t>connectionProperties</a:t>
            </a:r>
            <a:r>
              <a:rPr lang="it-IT" sz="1050" dirty="0"/>
              <a:t>);</a:t>
            </a:r>
            <a:br>
              <a:rPr lang="it-IT" sz="1050" dirty="0"/>
            </a:br>
            <a:r>
              <a:rPr lang="it-IT" sz="1050" dirty="0"/>
              <a:t>    Statement st = </a:t>
            </a:r>
            <a:r>
              <a:rPr lang="it-IT" sz="1050" dirty="0" err="1"/>
              <a:t>connection.createStatement</a:t>
            </a:r>
            <a:r>
              <a:rPr lang="it-IT" sz="1050" dirty="0"/>
              <a:t>();</a:t>
            </a:r>
            <a:br>
              <a:rPr lang="it-IT" sz="1050" dirty="0"/>
            </a:br>
            <a:r>
              <a:rPr lang="it-IT" sz="1050" dirty="0"/>
              <a:t>    </a:t>
            </a:r>
            <a:r>
              <a:rPr lang="it-IT" sz="1050" dirty="0" err="1"/>
              <a:t>String</a:t>
            </a:r>
            <a:r>
              <a:rPr lang="it-IT" sz="1050" dirty="0"/>
              <a:t> </a:t>
            </a:r>
            <a:r>
              <a:rPr lang="it-IT" sz="1050" dirty="0" err="1"/>
              <a:t>query</a:t>
            </a:r>
            <a:r>
              <a:rPr lang="it-IT" sz="1050" dirty="0"/>
              <a:t> = </a:t>
            </a:r>
            <a:r>
              <a:rPr lang="it-IT" sz="1050" b="1" dirty="0"/>
              <a:t>"SELECT *  from \"</a:t>
            </a:r>
            <a:r>
              <a:rPr lang="it-IT" sz="1050" b="1" dirty="0" err="1"/>
              <a:t>prodotti_fornitori</a:t>
            </a:r>
            <a:r>
              <a:rPr lang="it-IT" sz="1050" b="1" dirty="0"/>
              <a:t>\".\"Prodotti\""</a:t>
            </a:r>
            <a:r>
              <a:rPr lang="it-IT" sz="1050" dirty="0"/>
              <a:t>;</a:t>
            </a:r>
            <a:br>
              <a:rPr lang="it-IT" sz="1050" dirty="0"/>
            </a:br>
            <a:r>
              <a:rPr lang="it-IT" sz="1050" dirty="0"/>
              <a:t>    </a:t>
            </a:r>
            <a:r>
              <a:rPr lang="it-IT" sz="1050" dirty="0" err="1"/>
              <a:t>ResultSet</a:t>
            </a:r>
            <a:r>
              <a:rPr lang="it-IT" sz="1050" dirty="0"/>
              <a:t> </a:t>
            </a:r>
            <a:r>
              <a:rPr lang="it-IT" sz="1050" dirty="0" err="1"/>
              <a:t>rs</a:t>
            </a:r>
            <a:r>
              <a:rPr lang="it-IT" sz="1050" dirty="0"/>
              <a:t> = </a:t>
            </a:r>
            <a:r>
              <a:rPr lang="it-IT" sz="1050" dirty="0" err="1"/>
              <a:t>st.executeQuery</a:t>
            </a:r>
            <a:r>
              <a:rPr lang="it-IT" sz="1050" dirty="0"/>
              <a:t>(</a:t>
            </a:r>
            <a:r>
              <a:rPr lang="it-IT" sz="1050" dirty="0" err="1"/>
              <a:t>query</a:t>
            </a:r>
            <a:r>
              <a:rPr lang="it-IT" sz="1050" dirty="0"/>
              <a:t>);</a:t>
            </a:r>
            <a:br>
              <a:rPr lang="it-IT" sz="1050" dirty="0"/>
            </a:br>
            <a:r>
              <a:rPr lang="it-IT" sz="1050" dirty="0"/>
              <a:t>    </a:t>
            </a:r>
            <a:r>
              <a:rPr lang="it-IT" sz="1050" dirty="0" err="1"/>
              <a:t>connection.close</a:t>
            </a:r>
            <a:r>
              <a:rPr lang="it-IT" sz="1050" dirty="0" smtClean="0"/>
              <a:t>();</a:t>
            </a:r>
          </a:p>
          <a:p>
            <a:r>
              <a:rPr lang="is-IS" sz="1050" dirty="0" smtClean="0"/>
              <a:t>		…</a:t>
            </a:r>
            <a:r>
              <a:rPr lang="it-IT" sz="1050" dirty="0"/>
              <a:t/>
            </a:r>
            <a:br>
              <a:rPr lang="it-IT" sz="1050" dirty="0"/>
            </a:br>
            <a:r>
              <a:rPr lang="it-IT" sz="1050" dirty="0"/>
              <a:t/>
            </a:r>
            <a:br>
              <a:rPr lang="it-IT" sz="1050" dirty="0"/>
            </a:br>
            <a:r>
              <a:rPr lang="it-IT" sz="1050" dirty="0"/>
              <a:t>} </a:t>
            </a:r>
            <a:r>
              <a:rPr lang="it-IT" sz="1050" b="1" dirty="0"/>
              <a:t>catch </a:t>
            </a:r>
            <a:r>
              <a:rPr lang="it-IT" sz="1050" dirty="0"/>
              <a:t>(</a:t>
            </a:r>
            <a:r>
              <a:rPr lang="it-IT" sz="1050" dirty="0" err="1"/>
              <a:t>SQLException</a:t>
            </a:r>
            <a:r>
              <a:rPr lang="it-IT" sz="1050" dirty="0"/>
              <a:t> e) {</a:t>
            </a:r>
            <a:br>
              <a:rPr lang="it-IT" sz="1050" dirty="0"/>
            </a:br>
            <a:r>
              <a:rPr lang="it-IT" sz="1050" dirty="0"/>
              <a:t>    </a:t>
            </a:r>
            <a:r>
              <a:rPr lang="it-IT" sz="1050" dirty="0" err="1"/>
              <a:t>e.printStackTrace</a:t>
            </a:r>
            <a:r>
              <a:rPr lang="it-IT" sz="1050" dirty="0"/>
              <a:t>();</a:t>
            </a:r>
            <a:br>
              <a:rPr lang="it-IT" sz="1050" dirty="0"/>
            </a:br>
            <a:r>
              <a:rPr lang="it-IT" sz="1050" dirty="0"/>
              <a:t>}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77593" y="1052736"/>
            <a:ext cx="6064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Creazione di Statement ed esecuzione</a:t>
            </a:r>
            <a:endParaRPr lang="it-IT" dirty="0"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6" name="Segnaposto contenuto 2"/>
          <p:cNvSpPr txBox="1">
            <a:spLocks/>
          </p:cNvSpPr>
          <p:nvPr/>
        </p:nvSpPr>
        <p:spPr bwMode="auto">
          <a:xfrm>
            <a:off x="377097" y="3933056"/>
            <a:ext cx="8719119" cy="200635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defRPr sz="2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390525" indent="-2000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2pPr>
            <a:lvl3pPr marL="76993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0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3pPr>
            <a:lvl4pPr marL="1149350" indent="-188913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bg2"/>
              </a:buClr>
              <a:buSzPct val="55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4pPr>
            <a:lvl5pPr marL="1527175" indent="-187325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2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5pPr>
            <a:lvl6pPr marL="19843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6pPr>
            <a:lvl7pPr marL="24415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7pPr>
            <a:lvl8pPr marL="28987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8pPr>
            <a:lvl9pPr marL="33559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r>
              <a:rPr lang="it-IT" sz="1100" b="1" dirty="0" err="1"/>
              <a:t>try</a:t>
            </a:r>
            <a:r>
              <a:rPr lang="it-IT" sz="1100" b="1" dirty="0"/>
              <a:t> </a:t>
            </a:r>
            <a:r>
              <a:rPr lang="it-IT" sz="1100" dirty="0"/>
              <a:t>{</a:t>
            </a:r>
            <a:br>
              <a:rPr lang="it-IT" sz="1100" dirty="0"/>
            </a:br>
            <a:r>
              <a:rPr lang="it-IT" sz="1100" dirty="0"/>
              <a:t>    Connection connection = </a:t>
            </a:r>
            <a:r>
              <a:rPr lang="it-IT" sz="1100" dirty="0" err="1"/>
              <a:t>DriverManager.</a:t>
            </a:r>
            <a:r>
              <a:rPr lang="it-IT" sz="1100" i="1" dirty="0" err="1"/>
              <a:t>getConnection</a:t>
            </a:r>
            <a:r>
              <a:rPr lang="it-IT" sz="1100" dirty="0"/>
              <a:t>(</a:t>
            </a:r>
            <a:r>
              <a:rPr lang="it-IT" sz="1100" b="1" dirty="0"/>
              <a:t>"</a:t>
            </a:r>
            <a:r>
              <a:rPr lang="it-IT" sz="1100" b="1" dirty="0" err="1"/>
              <a:t>jdbc:postgresql:prove_luigi</a:t>
            </a:r>
            <a:r>
              <a:rPr lang="it-IT" sz="1100" b="1" dirty="0"/>
              <a:t>"</a:t>
            </a:r>
            <a:r>
              <a:rPr lang="it-IT" sz="1100" dirty="0"/>
              <a:t>, </a:t>
            </a:r>
            <a:r>
              <a:rPr lang="it-IT" sz="1100" dirty="0" err="1"/>
              <a:t>connectionProperties</a:t>
            </a:r>
            <a:r>
              <a:rPr lang="it-IT" sz="1100" dirty="0"/>
              <a:t>);</a:t>
            </a:r>
            <a:br>
              <a:rPr lang="it-IT" sz="1100" dirty="0"/>
            </a:br>
            <a:r>
              <a:rPr lang="it-IT" sz="1100" dirty="0"/>
              <a:t>    </a:t>
            </a:r>
            <a:r>
              <a:rPr lang="it-IT" sz="1100" dirty="0" err="1"/>
              <a:t>String</a:t>
            </a:r>
            <a:r>
              <a:rPr lang="it-IT" sz="1100" dirty="0"/>
              <a:t> </a:t>
            </a:r>
            <a:r>
              <a:rPr lang="it-IT" sz="1100" dirty="0" err="1"/>
              <a:t>query</a:t>
            </a:r>
            <a:r>
              <a:rPr lang="it-IT" sz="1100" dirty="0"/>
              <a:t> = </a:t>
            </a:r>
            <a:r>
              <a:rPr lang="it-IT" sz="1100" b="1" dirty="0"/>
              <a:t>"SELECT *  from \"</a:t>
            </a:r>
            <a:r>
              <a:rPr lang="it-IT" sz="1100" b="1" dirty="0" err="1"/>
              <a:t>prodotti_fornitori</a:t>
            </a:r>
            <a:r>
              <a:rPr lang="it-IT" sz="1100" b="1" dirty="0"/>
              <a:t>\".\"Prodotti\""</a:t>
            </a:r>
            <a:r>
              <a:rPr lang="it-IT" sz="1100" dirty="0"/>
              <a:t>;</a:t>
            </a:r>
            <a:br>
              <a:rPr lang="it-IT" sz="1100" dirty="0"/>
            </a:br>
            <a:r>
              <a:rPr lang="it-IT" sz="1100" dirty="0"/>
              <a:t>    </a:t>
            </a:r>
            <a:r>
              <a:rPr lang="it-IT" sz="1100" dirty="0" err="1"/>
              <a:t>PreparedStatement</a:t>
            </a:r>
            <a:r>
              <a:rPr lang="it-IT" sz="1100" dirty="0"/>
              <a:t> st = </a:t>
            </a:r>
            <a:r>
              <a:rPr lang="it-IT" sz="1100" dirty="0" err="1"/>
              <a:t>connection.prepareStatement</a:t>
            </a:r>
            <a:r>
              <a:rPr lang="it-IT" sz="1100" dirty="0"/>
              <a:t>(</a:t>
            </a:r>
            <a:r>
              <a:rPr lang="it-IT" sz="1100" dirty="0" err="1"/>
              <a:t>query</a:t>
            </a:r>
            <a:r>
              <a:rPr lang="it-IT" sz="1100" dirty="0"/>
              <a:t>);</a:t>
            </a:r>
            <a:br>
              <a:rPr lang="it-IT" sz="1100" dirty="0"/>
            </a:br>
            <a:r>
              <a:rPr lang="it-IT" sz="1100" dirty="0"/>
              <a:t>    </a:t>
            </a:r>
            <a:r>
              <a:rPr lang="it-IT" sz="1100" dirty="0" err="1"/>
              <a:t>ResultSet</a:t>
            </a:r>
            <a:r>
              <a:rPr lang="it-IT" sz="1100" dirty="0"/>
              <a:t> </a:t>
            </a:r>
            <a:r>
              <a:rPr lang="it-IT" sz="1100" dirty="0" err="1"/>
              <a:t>rs</a:t>
            </a:r>
            <a:r>
              <a:rPr lang="it-IT" sz="1100" dirty="0"/>
              <a:t> = </a:t>
            </a:r>
            <a:r>
              <a:rPr lang="it-IT" sz="1100" dirty="0" err="1" smtClean="0"/>
              <a:t>st.executeQuery</a:t>
            </a:r>
            <a:r>
              <a:rPr lang="it-IT" sz="1100" dirty="0" smtClean="0"/>
              <a:t>();</a:t>
            </a:r>
            <a:r>
              <a:rPr lang="it-IT" sz="1100" dirty="0"/>
              <a:t/>
            </a:r>
            <a:br>
              <a:rPr lang="it-IT" sz="1100" dirty="0"/>
            </a:br>
            <a:r>
              <a:rPr lang="it-IT" sz="1100" dirty="0"/>
              <a:t>    </a:t>
            </a:r>
            <a:r>
              <a:rPr lang="it-IT" sz="1100" dirty="0" err="1"/>
              <a:t>connection.close</a:t>
            </a:r>
            <a:r>
              <a:rPr lang="it-IT" sz="1100" dirty="0" smtClean="0"/>
              <a:t>();</a:t>
            </a:r>
          </a:p>
          <a:p>
            <a:r>
              <a:rPr lang="it-IT" sz="1100" dirty="0"/>
              <a:t>	</a:t>
            </a:r>
            <a:r>
              <a:rPr lang="it-IT" sz="1100" dirty="0" smtClean="0"/>
              <a:t>	</a:t>
            </a:r>
            <a:r>
              <a:rPr lang="is-IS" sz="1100" dirty="0" smtClean="0"/>
              <a:t>…</a:t>
            </a:r>
            <a:r>
              <a:rPr lang="it-IT" sz="1100" dirty="0"/>
              <a:t/>
            </a:r>
            <a:br>
              <a:rPr lang="it-IT" sz="1100" dirty="0"/>
            </a:br>
            <a:r>
              <a:rPr lang="it-IT" sz="1100" dirty="0"/>
              <a:t/>
            </a:r>
            <a:br>
              <a:rPr lang="it-IT" sz="1100" dirty="0"/>
            </a:br>
            <a:r>
              <a:rPr lang="it-IT" sz="1100" dirty="0"/>
              <a:t>} </a:t>
            </a:r>
            <a:r>
              <a:rPr lang="it-IT" sz="1100" b="1" dirty="0"/>
              <a:t>catch </a:t>
            </a:r>
            <a:r>
              <a:rPr lang="it-IT" sz="1100" dirty="0"/>
              <a:t>(</a:t>
            </a:r>
            <a:r>
              <a:rPr lang="it-IT" sz="1100" dirty="0" err="1"/>
              <a:t>SQLException</a:t>
            </a:r>
            <a:r>
              <a:rPr lang="it-IT" sz="1100" dirty="0"/>
              <a:t> e) {</a:t>
            </a:r>
            <a:br>
              <a:rPr lang="it-IT" sz="1100" dirty="0"/>
            </a:br>
            <a:r>
              <a:rPr lang="it-IT" sz="1100" dirty="0"/>
              <a:t>    </a:t>
            </a:r>
            <a:r>
              <a:rPr lang="it-IT" sz="1100" dirty="0" err="1"/>
              <a:t>e.printStackTrace</a:t>
            </a:r>
            <a:r>
              <a:rPr lang="it-IT" sz="1100" dirty="0"/>
              <a:t>();</a:t>
            </a:r>
            <a:br>
              <a:rPr lang="it-IT" sz="1100" dirty="0"/>
            </a:br>
            <a:r>
              <a:rPr lang="it-IT" sz="1100" dirty="0"/>
              <a:t>}</a:t>
            </a:r>
            <a:r>
              <a:rPr lang="it-IT" sz="2000" dirty="0"/>
              <a:t/>
            </a:r>
            <a:br>
              <a:rPr lang="it-IT" sz="2000" dirty="0"/>
            </a:br>
            <a:r>
              <a:rPr lang="it-IT" sz="2000" dirty="0"/>
              <a:t> </a:t>
            </a:r>
            <a:r>
              <a:rPr lang="it-IT" sz="2000" kern="0" dirty="0" smtClean="0"/>
              <a:t/>
            </a:r>
            <a:br>
              <a:rPr lang="it-IT" sz="2000" kern="0" dirty="0" smtClean="0"/>
            </a:br>
            <a:endParaRPr lang="it-IT" sz="2000" kern="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377097" y="3501008"/>
            <a:ext cx="74975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Creazione di </a:t>
            </a:r>
            <a:r>
              <a:rPr lang="it-IT" dirty="0" err="1" smtClean="0">
                <a:latin typeface="Verdana" charset="0"/>
                <a:ea typeface="Verdana" charset="0"/>
                <a:cs typeface="Verdana" charset="0"/>
              </a:rPr>
              <a:t>PreparedStatement</a:t>
            </a:r>
            <a:r>
              <a:rPr lang="it-IT" dirty="0" smtClean="0">
                <a:latin typeface="Verdana" charset="0"/>
                <a:ea typeface="Verdana" charset="0"/>
                <a:cs typeface="Verdana" charset="0"/>
              </a:rPr>
              <a:t> ed esecuzione</a:t>
            </a:r>
            <a:endParaRPr lang="it-IT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7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Statements</a:t>
            </a:r>
            <a:r>
              <a:rPr lang="it-IT" dirty="0" smtClean="0"/>
              <a:t> &amp; </a:t>
            </a:r>
            <a:r>
              <a:rPr lang="it-IT" dirty="0" err="1" smtClean="0"/>
              <a:t>PreparedStatements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14664"/>
          </a:xfrm>
        </p:spPr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I </a:t>
            </a:r>
            <a:r>
              <a:rPr lang="it-IT" b="1" dirty="0" err="1" smtClean="0"/>
              <a:t>PreparedStatement</a:t>
            </a:r>
            <a:r>
              <a:rPr lang="it-IT" dirty="0" smtClean="0"/>
              <a:t> sono compilati (nel DBMS) immediatamente al momento della creazione.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Non devono essere ricompilati ad ogni esecuzione.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 smtClean="0"/>
              <a:t>Preferibili</a:t>
            </a:r>
            <a:r>
              <a:rPr lang="it-IT" dirty="0" smtClean="0"/>
              <a:t> perché permettono di eseguire ripetutamente la </a:t>
            </a:r>
            <a:r>
              <a:rPr lang="it-IT" dirty="0" err="1" smtClean="0"/>
              <a:t>query</a:t>
            </a:r>
            <a:r>
              <a:rPr lang="it-IT" dirty="0" smtClean="0"/>
              <a:t>, mettendo in comune alcune fasi.</a:t>
            </a:r>
          </a:p>
          <a:p>
            <a:pPr lvl="3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Parse</a:t>
            </a:r>
          </a:p>
          <a:p>
            <a:pPr lvl="3">
              <a:buClr>
                <a:schemeClr val="tx1"/>
              </a:buClr>
              <a:buFont typeface="Arial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C</a:t>
            </a:r>
            <a:r>
              <a:rPr lang="it-IT" dirty="0" smtClean="0">
                <a:solidFill>
                  <a:schemeClr val="tx1"/>
                </a:solidFill>
              </a:rPr>
              <a:t>alcolo (di parte) del piano d’accesso</a:t>
            </a:r>
          </a:p>
          <a:p>
            <a:pPr lvl="3">
              <a:buClr>
                <a:schemeClr val="tx1"/>
              </a:buClr>
              <a:buFont typeface="Arial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C</a:t>
            </a:r>
            <a:r>
              <a:rPr lang="it-IT" dirty="0" smtClean="0">
                <a:solidFill>
                  <a:schemeClr val="tx1"/>
                </a:solidFill>
              </a:rPr>
              <a:t>ompilazione della </a:t>
            </a:r>
            <a:r>
              <a:rPr lang="it-IT" dirty="0" err="1" smtClean="0">
                <a:solidFill>
                  <a:schemeClr val="tx1"/>
                </a:solidFill>
              </a:rPr>
              <a:t>query</a:t>
            </a:r>
            <a:endParaRPr lang="it-IT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Si possono scegliere gli Statement semplici quando si è sicuri che la </a:t>
            </a:r>
            <a:r>
              <a:rPr lang="it-IT" dirty="0" err="1" smtClean="0"/>
              <a:t>query</a:t>
            </a:r>
            <a:r>
              <a:rPr lang="it-IT" dirty="0" smtClean="0"/>
              <a:t> verrà eseguita una sola volta.</a:t>
            </a:r>
          </a:p>
          <a:p>
            <a:pPr lvl="3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Anche in questo caso non vi sono (quasi) vantaggi.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9573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PreparedStatements</a:t>
            </a:r>
            <a:r>
              <a:rPr lang="it-IT" dirty="0"/>
              <a:t> </a:t>
            </a:r>
            <a:r>
              <a:rPr lang="it-IT" dirty="0" smtClean="0"/>
              <a:t>(parametri)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3400" y="1278632"/>
            <a:ext cx="8229600" cy="4094584"/>
          </a:xfrm>
        </p:spPr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Si possono utilizzare dei segnaposto (</a:t>
            </a:r>
            <a:r>
              <a:rPr lang="it-IT" b="1" dirty="0" smtClean="0"/>
              <a:t>?</a:t>
            </a:r>
            <a:r>
              <a:rPr lang="it-IT" dirty="0" smtClean="0"/>
              <a:t>) per determinate porzioni di </a:t>
            </a:r>
            <a:r>
              <a:rPr lang="it-IT" dirty="0" err="1" smtClean="0"/>
              <a:t>query</a:t>
            </a:r>
            <a:r>
              <a:rPr lang="it-IT" dirty="0" smtClean="0"/>
              <a:t> (parametri).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Valori degli attributi.</a:t>
            </a:r>
            <a:endParaRPr lang="it-IT" dirty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Prima dell’esecuzione dello statement, i segnaposto sono attualizzati.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b="1" dirty="0" err="1" smtClean="0">
                <a:solidFill>
                  <a:schemeClr val="tx1"/>
                </a:solidFill>
              </a:rPr>
              <a:t>setString</a:t>
            </a:r>
            <a:r>
              <a:rPr lang="it-IT" b="1" dirty="0" smtClean="0">
                <a:solidFill>
                  <a:schemeClr val="tx1"/>
                </a:solidFill>
              </a:rPr>
              <a:t>(</a:t>
            </a:r>
            <a:r>
              <a:rPr lang="it-IT" b="1" dirty="0" err="1" smtClean="0">
                <a:solidFill>
                  <a:schemeClr val="tx1"/>
                </a:solidFill>
              </a:rPr>
              <a:t>int</a:t>
            </a:r>
            <a:r>
              <a:rPr lang="it-IT" b="1" dirty="0" smtClean="0">
                <a:solidFill>
                  <a:schemeClr val="tx1"/>
                </a:solidFill>
              </a:rPr>
              <a:t> col, </a:t>
            </a:r>
            <a:r>
              <a:rPr lang="it-IT" b="1" dirty="0" err="1" smtClean="0">
                <a:solidFill>
                  <a:schemeClr val="tx1"/>
                </a:solidFill>
              </a:rPr>
              <a:t>String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value</a:t>
            </a:r>
            <a:r>
              <a:rPr lang="it-IT" b="1" dirty="0" smtClean="0">
                <a:solidFill>
                  <a:schemeClr val="tx1"/>
                </a:solidFill>
              </a:rPr>
              <a:t>)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b="1" dirty="0" err="1" smtClean="0">
                <a:solidFill>
                  <a:schemeClr val="tx1"/>
                </a:solidFill>
              </a:rPr>
              <a:t>setInt</a:t>
            </a:r>
            <a:r>
              <a:rPr lang="it-IT" b="1" dirty="0" smtClean="0">
                <a:solidFill>
                  <a:schemeClr val="tx1"/>
                </a:solidFill>
              </a:rPr>
              <a:t>(</a:t>
            </a:r>
            <a:r>
              <a:rPr lang="it-IT" b="1" dirty="0" err="1" smtClean="0">
                <a:solidFill>
                  <a:schemeClr val="tx1"/>
                </a:solidFill>
              </a:rPr>
              <a:t>int</a:t>
            </a:r>
            <a:r>
              <a:rPr lang="it-IT" b="1" dirty="0" smtClean="0">
                <a:solidFill>
                  <a:schemeClr val="tx1"/>
                </a:solidFill>
              </a:rPr>
              <a:t> col, </a:t>
            </a:r>
            <a:r>
              <a:rPr lang="it-IT" b="1" dirty="0" err="1" smtClean="0">
                <a:solidFill>
                  <a:schemeClr val="tx1"/>
                </a:solidFill>
              </a:rPr>
              <a:t>int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value</a:t>
            </a:r>
            <a:r>
              <a:rPr lang="it-IT" b="1" dirty="0" smtClean="0">
                <a:solidFill>
                  <a:schemeClr val="tx1"/>
                </a:solidFill>
              </a:rPr>
              <a:t>)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s-IS" dirty="0" smtClean="0">
                <a:solidFill>
                  <a:schemeClr val="tx1"/>
                </a:solidFill>
              </a:rPr>
              <a:t>…</a:t>
            </a:r>
            <a:endParaRPr lang="is-I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s-IS" dirty="0" smtClean="0"/>
              <a:t>Occorre utilizzare il metodo corretto a seconda del tipo dati SQL.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s-IS" dirty="0" smtClean="0"/>
              <a:t>PreparedStatement particolarmente utili per eseguire più volte la stessa query al variare dei parametri.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1111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PreparedStatements</a:t>
            </a:r>
            <a:r>
              <a:rPr lang="it-IT" dirty="0" smtClean="0"/>
              <a:t> (parametri, esempio)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1400" dirty="0"/>
              <a:t/>
            </a:r>
            <a:br>
              <a:rPr lang="it-IT" sz="1400" dirty="0"/>
            </a:br>
            <a:r>
              <a:rPr lang="it-IT" sz="1400" b="1" dirty="0" err="1"/>
              <a:t>try</a:t>
            </a:r>
            <a:r>
              <a:rPr lang="it-IT" sz="1400" b="1" dirty="0"/>
              <a:t> </a:t>
            </a:r>
            <a:r>
              <a:rPr lang="it-IT" sz="1400" dirty="0"/>
              <a:t>{</a:t>
            </a:r>
            <a:br>
              <a:rPr lang="it-IT" sz="1400" dirty="0"/>
            </a:br>
            <a:r>
              <a:rPr lang="it-IT" sz="1400" dirty="0"/>
              <a:t/>
            </a:r>
            <a:br>
              <a:rPr lang="it-IT" sz="1400" dirty="0"/>
            </a:br>
            <a:r>
              <a:rPr lang="it-IT" sz="1400" dirty="0"/>
              <a:t>    </a:t>
            </a:r>
            <a:r>
              <a:rPr lang="is-IS" sz="1400" dirty="0" smtClean="0"/>
              <a:t>…</a:t>
            </a:r>
            <a:r>
              <a:rPr lang="it-IT" sz="1400" dirty="0"/>
              <a:t/>
            </a:r>
            <a:br>
              <a:rPr lang="it-IT" sz="1400" dirty="0"/>
            </a:br>
            <a:r>
              <a:rPr lang="it-IT" sz="1400" dirty="0"/>
              <a:t>    </a:t>
            </a:r>
            <a:r>
              <a:rPr lang="it-IT" sz="1400" dirty="0" err="1"/>
              <a:t>System.</a:t>
            </a:r>
            <a:r>
              <a:rPr lang="it-IT" sz="1400" b="1" i="1" dirty="0" err="1"/>
              <a:t>out</a:t>
            </a:r>
            <a:r>
              <a:rPr lang="it-IT" sz="1400" dirty="0" err="1"/>
              <a:t>.println</a:t>
            </a:r>
            <a:r>
              <a:rPr lang="it-IT" sz="1400" dirty="0" smtClean="0"/>
              <a:t>(</a:t>
            </a:r>
          </a:p>
          <a:p>
            <a:r>
              <a:rPr lang="it-IT" sz="1400" b="1" dirty="0"/>
              <a:t>	</a:t>
            </a:r>
            <a:r>
              <a:rPr lang="it-IT" sz="1400" b="1" dirty="0" smtClean="0"/>
              <a:t>	"</a:t>
            </a:r>
            <a:r>
              <a:rPr lang="it-IT" sz="1400" b="1" dirty="0"/>
              <a:t>Inserisci il codice del prodotto di cui vuoi ottenere informazioni"</a:t>
            </a:r>
            <a:r>
              <a:rPr lang="it-IT" sz="1400" dirty="0"/>
              <a:t>);</a:t>
            </a:r>
            <a:br>
              <a:rPr lang="it-IT" sz="1400" dirty="0"/>
            </a:br>
            <a:r>
              <a:rPr lang="it-IT" sz="1400" dirty="0"/>
              <a:t>    </a:t>
            </a:r>
            <a:r>
              <a:rPr lang="it-IT" sz="1400" dirty="0" err="1"/>
              <a:t>String</a:t>
            </a:r>
            <a:r>
              <a:rPr lang="it-IT" sz="1400" dirty="0"/>
              <a:t> </a:t>
            </a:r>
            <a:r>
              <a:rPr lang="it-IT" sz="1400" dirty="0" err="1"/>
              <a:t>productId</a:t>
            </a:r>
            <a:r>
              <a:rPr lang="it-IT" sz="1400" dirty="0"/>
              <a:t> = </a:t>
            </a:r>
            <a:r>
              <a:rPr lang="it-IT" sz="1400" dirty="0" err="1"/>
              <a:t>sc.nextLine</a:t>
            </a:r>
            <a:r>
              <a:rPr lang="it-IT" sz="1400" dirty="0" smtClean="0"/>
              <a:t>();</a:t>
            </a:r>
            <a:r>
              <a:rPr lang="it-IT" sz="1400" dirty="0"/>
              <a:t/>
            </a:r>
            <a:br>
              <a:rPr lang="it-IT" sz="1400" dirty="0"/>
            </a:br>
            <a:r>
              <a:rPr lang="it-IT" sz="1400" dirty="0"/>
              <a:t>    </a:t>
            </a:r>
            <a:r>
              <a:rPr lang="it-IT" sz="1400" dirty="0" err="1"/>
              <a:t>PreparedStatement</a:t>
            </a:r>
            <a:r>
              <a:rPr lang="it-IT" sz="1400" dirty="0"/>
              <a:t> st = </a:t>
            </a:r>
            <a:r>
              <a:rPr lang="it-IT" sz="1400" dirty="0" err="1"/>
              <a:t>connection.prepareStatement</a:t>
            </a:r>
            <a:r>
              <a:rPr lang="it-IT" sz="1400" dirty="0" smtClean="0"/>
              <a:t>(</a:t>
            </a:r>
          </a:p>
          <a:p>
            <a:r>
              <a:rPr lang="it-IT" sz="1400" b="1" dirty="0"/>
              <a:t>	</a:t>
            </a:r>
            <a:r>
              <a:rPr lang="it-IT" sz="1400" b="1" dirty="0" smtClean="0"/>
              <a:t>	"</a:t>
            </a:r>
            <a:r>
              <a:rPr lang="it-IT" sz="1400" b="1" dirty="0"/>
              <a:t>SELECT P.\"Nome\"  from \"</a:t>
            </a:r>
            <a:r>
              <a:rPr lang="it-IT" sz="1400" b="1" dirty="0" err="1"/>
              <a:t>prodotti_fornitori</a:t>
            </a:r>
            <a:r>
              <a:rPr lang="it-IT" sz="1400" b="1" dirty="0"/>
              <a:t>\".\"Prodotti\" </a:t>
            </a:r>
            <a:r>
              <a:rPr lang="it-IT" sz="1400" b="1" dirty="0" err="1"/>
              <a:t>P</a:t>
            </a:r>
            <a:r>
              <a:rPr lang="it-IT" sz="1400" b="1" dirty="0"/>
              <a:t> </a:t>
            </a:r>
            <a:r>
              <a:rPr lang="it-IT" sz="1400" b="1" dirty="0" smtClean="0"/>
              <a:t>		</a:t>
            </a:r>
            <a:r>
              <a:rPr lang="it-IT" sz="1400" b="1" dirty="0" err="1" smtClean="0"/>
              <a:t>where</a:t>
            </a:r>
            <a:r>
              <a:rPr lang="it-IT" sz="1400" b="1" dirty="0" smtClean="0"/>
              <a:t> </a:t>
            </a:r>
            <a:r>
              <a:rPr lang="it-IT" sz="1400" b="1" dirty="0"/>
              <a:t>P.\"CP\" = ?"</a:t>
            </a:r>
            <a:r>
              <a:rPr lang="it-IT" sz="1400" dirty="0"/>
              <a:t>);</a:t>
            </a:r>
            <a:br>
              <a:rPr lang="it-IT" sz="1400" dirty="0"/>
            </a:br>
            <a:r>
              <a:rPr lang="it-IT" sz="1400" dirty="0"/>
              <a:t>    </a:t>
            </a:r>
            <a:r>
              <a:rPr lang="it-IT" sz="1400" dirty="0" err="1"/>
              <a:t>st.setString</a:t>
            </a:r>
            <a:r>
              <a:rPr lang="it-IT" sz="1400" dirty="0"/>
              <a:t>(1,productId);</a:t>
            </a:r>
            <a:br>
              <a:rPr lang="it-IT" sz="1400" dirty="0"/>
            </a:br>
            <a:r>
              <a:rPr lang="it-IT" sz="1400" dirty="0"/>
              <a:t>    </a:t>
            </a:r>
            <a:r>
              <a:rPr lang="it-IT" sz="1400" dirty="0" err="1"/>
              <a:t>ResultSet</a:t>
            </a:r>
            <a:r>
              <a:rPr lang="it-IT" sz="1400" dirty="0"/>
              <a:t> </a:t>
            </a:r>
            <a:r>
              <a:rPr lang="it-IT" sz="1400" dirty="0" err="1"/>
              <a:t>rs</a:t>
            </a:r>
            <a:r>
              <a:rPr lang="it-IT" sz="1400" dirty="0"/>
              <a:t> = </a:t>
            </a:r>
            <a:r>
              <a:rPr lang="it-IT" sz="1400" dirty="0" err="1"/>
              <a:t>st.executeQuery</a:t>
            </a:r>
            <a:r>
              <a:rPr lang="it-IT" sz="1400" dirty="0"/>
              <a:t>();</a:t>
            </a:r>
            <a:br>
              <a:rPr lang="it-IT" sz="1400" dirty="0"/>
            </a:br>
            <a:r>
              <a:rPr lang="it-IT" sz="1400" dirty="0"/>
              <a:t/>
            </a:r>
            <a:br>
              <a:rPr lang="it-IT" sz="1400" dirty="0"/>
            </a:br>
            <a:r>
              <a:rPr lang="it-IT" sz="1400" dirty="0"/>
              <a:t>    </a:t>
            </a:r>
            <a:r>
              <a:rPr lang="it-IT" sz="1400" b="1" dirty="0" err="1" smtClean="0"/>
              <a:t>if</a:t>
            </a:r>
            <a:r>
              <a:rPr lang="it-IT" sz="1400" dirty="0" smtClean="0"/>
              <a:t>(</a:t>
            </a:r>
            <a:r>
              <a:rPr lang="it-IT" sz="1400" dirty="0" err="1" smtClean="0"/>
              <a:t>rs.next</a:t>
            </a:r>
            <a:r>
              <a:rPr lang="it-IT" sz="1400" dirty="0"/>
              <a:t>()) {</a:t>
            </a:r>
            <a:br>
              <a:rPr lang="it-IT" sz="1400" dirty="0"/>
            </a:br>
            <a:r>
              <a:rPr lang="it-IT" sz="1400" dirty="0"/>
              <a:t>        </a:t>
            </a:r>
            <a:r>
              <a:rPr lang="it-IT" sz="1400" dirty="0" err="1"/>
              <a:t>System.</a:t>
            </a:r>
            <a:r>
              <a:rPr lang="it-IT" sz="1400" b="1" i="1" dirty="0" err="1"/>
              <a:t>out</a:t>
            </a:r>
            <a:r>
              <a:rPr lang="it-IT" sz="1400" dirty="0" err="1"/>
              <a:t>.println</a:t>
            </a:r>
            <a:r>
              <a:rPr lang="it-IT" sz="1400" dirty="0"/>
              <a:t>(</a:t>
            </a:r>
            <a:r>
              <a:rPr lang="it-IT" sz="1400" b="1" dirty="0"/>
              <a:t>"La descrizione del prodotto è: " </a:t>
            </a:r>
            <a:r>
              <a:rPr lang="it-IT" sz="1400" dirty="0"/>
              <a:t>+ </a:t>
            </a:r>
            <a:r>
              <a:rPr lang="it-IT" sz="1400" dirty="0" err="1"/>
              <a:t>rs.getString</a:t>
            </a:r>
            <a:r>
              <a:rPr lang="it-IT" sz="1400" dirty="0"/>
              <a:t>(1));</a:t>
            </a:r>
            <a:br>
              <a:rPr lang="it-IT" sz="1400" dirty="0"/>
            </a:br>
            <a:r>
              <a:rPr lang="it-IT" sz="1400" dirty="0"/>
              <a:t>    }</a:t>
            </a:r>
            <a:br>
              <a:rPr lang="it-IT" sz="1400" dirty="0"/>
            </a:br>
            <a:r>
              <a:rPr lang="it-IT" sz="1400" dirty="0"/>
              <a:t/>
            </a:r>
            <a:br>
              <a:rPr lang="it-IT" sz="1400" dirty="0"/>
            </a:br>
            <a:r>
              <a:rPr lang="it-IT" sz="1400" dirty="0"/>
              <a:t>    </a:t>
            </a:r>
            <a:r>
              <a:rPr lang="it-IT" sz="1400" dirty="0" err="1"/>
              <a:t>connection.close</a:t>
            </a:r>
            <a:r>
              <a:rPr lang="it-IT" sz="1400" dirty="0"/>
              <a:t>();</a:t>
            </a:r>
            <a:br>
              <a:rPr lang="it-IT" sz="1400" dirty="0"/>
            </a:br>
            <a:r>
              <a:rPr lang="it-IT" sz="1400" dirty="0"/>
              <a:t/>
            </a:r>
            <a:br>
              <a:rPr lang="it-IT" sz="1400" dirty="0"/>
            </a:br>
            <a:r>
              <a:rPr lang="it-IT" sz="1400" dirty="0"/>
              <a:t>} </a:t>
            </a:r>
            <a:r>
              <a:rPr lang="it-IT" sz="1400" b="1" dirty="0"/>
              <a:t>catch </a:t>
            </a:r>
            <a:r>
              <a:rPr lang="it-IT" sz="1400" dirty="0"/>
              <a:t>(</a:t>
            </a:r>
            <a:r>
              <a:rPr lang="it-IT" sz="1400" dirty="0" err="1"/>
              <a:t>SQLException</a:t>
            </a:r>
            <a:r>
              <a:rPr lang="it-IT" sz="1400" dirty="0"/>
              <a:t> e) {</a:t>
            </a:r>
            <a:br>
              <a:rPr lang="it-IT" sz="1400" dirty="0"/>
            </a:br>
            <a:r>
              <a:rPr lang="it-IT" sz="1400" dirty="0"/>
              <a:t>    </a:t>
            </a:r>
            <a:r>
              <a:rPr lang="it-IT" sz="1400" dirty="0" err="1"/>
              <a:t>e.printStackTrace</a:t>
            </a:r>
            <a:r>
              <a:rPr lang="it-IT" sz="1400" dirty="0"/>
              <a:t>();</a:t>
            </a:r>
            <a:br>
              <a:rPr lang="it-IT" sz="1400" dirty="0"/>
            </a:br>
            <a:r>
              <a:rPr lang="it-IT" sz="1400" dirty="0"/>
              <a:t>}</a:t>
            </a:r>
            <a:br>
              <a:rPr lang="it-IT" sz="1400" dirty="0"/>
            </a:br>
            <a:endParaRPr lang="it-IT" sz="14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4071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PreparedStatement</a:t>
            </a:r>
            <a:r>
              <a:rPr lang="it-IT" dirty="0" smtClean="0"/>
              <a:t> (aggiornamenti, esempio)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6196"/>
            <a:ext cx="9144000" cy="5005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2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Cursori in JDBC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Classe </a:t>
            </a:r>
            <a:r>
              <a:rPr lang="it-IT" b="1" dirty="0" err="1" smtClean="0"/>
              <a:t>ResultSet</a:t>
            </a:r>
            <a:endParaRPr lang="it-IT" b="1" dirty="0" smtClean="0"/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Una tabella di </a:t>
            </a:r>
            <a:r>
              <a:rPr lang="it-IT" dirty="0" err="1" smtClean="0">
                <a:solidFill>
                  <a:schemeClr val="tx1"/>
                </a:solidFill>
              </a:rPr>
              <a:t>tuple</a:t>
            </a:r>
            <a:r>
              <a:rPr lang="it-IT" dirty="0" smtClean="0">
                <a:solidFill>
                  <a:schemeClr val="tx1"/>
                </a:solidFill>
              </a:rPr>
              <a:t> navigabile.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Gestisce implicitamente un cursore.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Viene restituito dai metodi di esecuzione </a:t>
            </a:r>
            <a:r>
              <a:rPr lang="it-IT" dirty="0" err="1" smtClean="0">
                <a:solidFill>
                  <a:schemeClr val="tx1"/>
                </a:solidFill>
              </a:rPr>
              <a:t>query</a:t>
            </a:r>
            <a:r>
              <a:rPr lang="it-IT" dirty="0" smtClean="0">
                <a:solidFill>
                  <a:schemeClr val="tx1"/>
                </a:solidFill>
              </a:rPr>
              <a:t> degli Statement.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Effettua la conversione tra i tipi SQL e i tipi Java.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Si può accedere ai vari attributi per nome (case insensitive) o posizione.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Chiuso automaticamente alla chiusura dello Statement che l’ha creato.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Di default</a:t>
            </a:r>
            <a:endParaRPr lang="it-IT" dirty="0">
              <a:solidFill>
                <a:schemeClr val="tx1"/>
              </a:solidFill>
            </a:endParaRP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Navigazione solo in avanti.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Non permette l’aggiornamento delle </a:t>
            </a:r>
            <a:r>
              <a:rPr lang="it-IT" dirty="0" err="1" smtClean="0">
                <a:solidFill>
                  <a:schemeClr val="tx1"/>
                </a:solidFill>
              </a:rPr>
              <a:t>tuple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9206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ResultSet</a:t>
            </a:r>
            <a:r>
              <a:rPr lang="it-IT" dirty="0" smtClean="0"/>
              <a:t> (metodi)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Inizialmente un cursore implicito è posizionato prima della prima </a:t>
            </a:r>
            <a:r>
              <a:rPr lang="it-IT" dirty="0" err="1" smtClean="0"/>
              <a:t>tupla</a:t>
            </a:r>
            <a:r>
              <a:rPr lang="it-IT" dirty="0" smtClean="0"/>
              <a:t>.</a:t>
            </a:r>
          </a:p>
          <a:p>
            <a:pPr marL="0" indent="0">
              <a:buClr>
                <a:schemeClr val="tx1"/>
              </a:buClr>
            </a:pPr>
            <a:endParaRPr lang="it-IT" dirty="0" smtClean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b="1" dirty="0" err="1" smtClean="0"/>
              <a:t>next</a:t>
            </a:r>
            <a:r>
              <a:rPr lang="it-IT" b="1" dirty="0"/>
              <a:t>()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si </a:t>
            </a:r>
            <a:r>
              <a:rPr lang="it-IT" dirty="0">
                <a:solidFill>
                  <a:schemeClr val="tx1"/>
                </a:solidFill>
              </a:rPr>
              <a:t>sposta alla </a:t>
            </a:r>
            <a:r>
              <a:rPr lang="it-IT" dirty="0" err="1">
                <a:solidFill>
                  <a:schemeClr val="tx1"/>
                </a:solidFill>
              </a:rPr>
              <a:t>tupla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smtClean="0">
                <a:solidFill>
                  <a:schemeClr val="tx1"/>
                </a:solidFill>
              </a:rPr>
              <a:t>successiva </a:t>
            </a:r>
            <a:r>
              <a:rPr lang="it-IT" dirty="0">
                <a:solidFill>
                  <a:schemeClr val="tx1"/>
                </a:solidFill>
              </a:rPr>
              <a:t>(o alla prima </a:t>
            </a:r>
            <a:r>
              <a:rPr lang="it-IT" dirty="0" err="1" smtClean="0">
                <a:solidFill>
                  <a:schemeClr val="tx1"/>
                </a:solidFill>
              </a:rPr>
              <a:t>tupla</a:t>
            </a:r>
            <a:r>
              <a:rPr lang="it-IT" dirty="0" smtClean="0">
                <a:solidFill>
                  <a:schemeClr val="tx1"/>
                </a:solidFill>
              </a:rPr>
              <a:t>). </a:t>
            </a:r>
            <a:endParaRPr lang="it-IT" dirty="0">
              <a:solidFill>
                <a:schemeClr val="tx1"/>
              </a:solidFill>
            </a:endParaRP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>
                <a:solidFill>
                  <a:schemeClr val="tx1"/>
                </a:solidFill>
              </a:rPr>
              <a:t>Ritorna </a:t>
            </a:r>
            <a:r>
              <a:rPr lang="it-IT" i="1" dirty="0" err="1">
                <a:solidFill>
                  <a:schemeClr val="tx1"/>
                </a:solidFill>
              </a:rPr>
              <a:t>true</a:t>
            </a:r>
            <a:r>
              <a:rPr lang="it-IT" dirty="0">
                <a:solidFill>
                  <a:schemeClr val="tx1"/>
                </a:solidFill>
              </a:rPr>
              <a:t> se una </a:t>
            </a:r>
            <a:r>
              <a:rPr lang="it-IT" dirty="0" err="1">
                <a:solidFill>
                  <a:schemeClr val="tx1"/>
                </a:solidFill>
              </a:rPr>
              <a:t>tupla</a:t>
            </a:r>
            <a:r>
              <a:rPr lang="it-IT" dirty="0">
                <a:solidFill>
                  <a:schemeClr val="tx1"/>
                </a:solidFill>
              </a:rPr>
              <a:t> è stata trovata, </a:t>
            </a:r>
            <a:r>
              <a:rPr lang="it-IT" i="1" dirty="0">
                <a:solidFill>
                  <a:schemeClr val="tx1"/>
                </a:solidFill>
              </a:rPr>
              <a:t>false</a:t>
            </a:r>
            <a:r>
              <a:rPr lang="it-IT" dirty="0">
                <a:solidFill>
                  <a:schemeClr val="tx1"/>
                </a:solidFill>
              </a:rPr>
              <a:t> se non ci sono </a:t>
            </a:r>
            <a:r>
              <a:rPr lang="it-IT" dirty="0" err="1">
                <a:solidFill>
                  <a:schemeClr val="tx1"/>
                </a:solidFill>
              </a:rPr>
              <a:t>tuple</a:t>
            </a:r>
            <a:r>
              <a:rPr lang="it-IT" dirty="0">
                <a:solidFill>
                  <a:schemeClr val="tx1"/>
                </a:solidFill>
              </a:rPr>
              <a:t> successive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</a:p>
          <a:p>
            <a:pPr marL="581025" lvl="2" indent="0">
              <a:buClr>
                <a:schemeClr val="tx1"/>
              </a:buClr>
              <a:buNone/>
            </a:pPr>
            <a:endParaRPr lang="it-IT" dirty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it-IT" b="1" dirty="0" err="1">
                <a:solidFill>
                  <a:schemeClr val="tx1"/>
                </a:solidFill>
              </a:rPr>
              <a:t>getString</a:t>
            </a:r>
            <a:r>
              <a:rPr lang="it-IT" b="1" dirty="0">
                <a:solidFill>
                  <a:schemeClr val="tx1"/>
                </a:solidFill>
              </a:rPr>
              <a:t>(i), </a:t>
            </a:r>
            <a:r>
              <a:rPr lang="it-IT" b="1" dirty="0" err="1">
                <a:solidFill>
                  <a:schemeClr val="tx1"/>
                </a:solidFill>
              </a:rPr>
              <a:t>getInt</a:t>
            </a:r>
            <a:r>
              <a:rPr lang="it-IT" b="1" dirty="0">
                <a:solidFill>
                  <a:schemeClr val="tx1"/>
                </a:solidFill>
              </a:rPr>
              <a:t>(i), </a:t>
            </a:r>
            <a:r>
              <a:rPr lang="it-IT" b="1" dirty="0" err="1">
                <a:solidFill>
                  <a:schemeClr val="tx1"/>
                </a:solidFill>
              </a:rPr>
              <a:t>getFloat</a:t>
            </a:r>
            <a:r>
              <a:rPr lang="it-IT" b="1" dirty="0">
                <a:solidFill>
                  <a:schemeClr val="tx1"/>
                </a:solidFill>
              </a:rPr>
              <a:t>(i)</a:t>
            </a:r>
            <a:r>
              <a:rPr lang="is-IS" dirty="0">
                <a:solidFill>
                  <a:schemeClr val="tx1"/>
                </a:solidFill>
              </a:rPr>
              <a:t>…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s-IS" dirty="0">
                <a:solidFill>
                  <a:schemeClr val="tx1"/>
                </a:solidFill>
              </a:rPr>
              <a:t>Ritorna l’i-esimo attributo della tupla corrente del cursore.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s-IS" dirty="0">
                <a:solidFill>
                  <a:schemeClr val="tx1"/>
                </a:solidFill>
              </a:rPr>
              <a:t>Utilizzare il metodo appropriato a seconda del tipo.</a:t>
            </a:r>
            <a:endParaRPr lang="it-IT" dirty="0">
              <a:solidFill>
                <a:schemeClr val="tx1"/>
              </a:solidFill>
            </a:endParaRP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4836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ResultSet</a:t>
            </a:r>
            <a:r>
              <a:rPr lang="it-IT" dirty="0" smtClean="0"/>
              <a:t> (esempio)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6632"/>
          </a:xfrm>
        </p:spPr>
        <p:txBody>
          <a:bodyPr/>
          <a:lstStyle/>
          <a:p>
            <a:r>
              <a:rPr lang="it-IT" sz="1600" b="1" dirty="0" err="1"/>
              <a:t>try</a:t>
            </a:r>
            <a:r>
              <a:rPr lang="it-IT" sz="1600" b="1" dirty="0"/>
              <a:t> </a:t>
            </a:r>
            <a:r>
              <a:rPr lang="it-IT" sz="1600" dirty="0"/>
              <a:t>{</a:t>
            </a:r>
            <a:br>
              <a:rPr lang="it-IT" sz="1600" dirty="0"/>
            </a:br>
            <a:r>
              <a:rPr lang="it-IT" sz="1600" dirty="0"/>
              <a:t>    Connection connection = </a:t>
            </a:r>
            <a:r>
              <a:rPr lang="it-IT" sz="1600" dirty="0" err="1"/>
              <a:t>DriverManager.</a:t>
            </a:r>
            <a:r>
              <a:rPr lang="it-IT" sz="1600" i="1" dirty="0" err="1"/>
              <a:t>getConnection</a:t>
            </a:r>
            <a:r>
              <a:rPr lang="it-IT" sz="1600" dirty="0"/>
              <a:t>(</a:t>
            </a:r>
            <a:r>
              <a:rPr lang="it-IT" sz="1600" b="1" dirty="0"/>
              <a:t>"</a:t>
            </a:r>
            <a:r>
              <a:rPr lang="it-IT" sz="1600" b="1" dirty="0" err="1"/>
              <a:t>jdbc:postgresql:prove_luigi</a:t>
            </a:r>
            <a:r>
              <a:rPr lang="it-IT" sz="1600" b="1" dirty="0"/>
              <a:t>"</a:t>
            </a:r>
            <a:r>
              <a:rPr lang="it-IT" sz="1600" dirty="0"/>
              <a:t>, </a:t>
            </a:r>
            <a:r>
              <a:rPr lang="it-IT" sz="1600" dirty="0" err="1"/>
              <a:t>connectionProperties</a:t>
            </a:r>
            <a:r>
              <a:rPr lang="it-IT" sz="1600" dirty="0"/>
              <a:t>);</a:t>
            </a:r>
            <a:br>
              <a:rPr lang="it-IT" sz="1600" dirty="0"/>
            </a:br>
            <a:r>
              <a:rPr lang="it-IT" sz="1600" dirty="0"/>
              <a:t>    </a:t>
            </a:r>
            <a:r>
              <a:rPr lang="it-IT" sz="1600" dirty="0" err="1"/>
              <a:t>String</a:t>
            </a:r>
            <a:r>
              <a:rPr lang="it-IT" sz="1600" dirty="0"/>
              <a:t> </a:t>
            </a:r>
            <a:r>
              <a:rPr lang="it-IT" sz="1600" dirty="0" err="1"/>
              <a:t>query</a:t>
            </a:r>
            <a:r>
              <a:rPr lang="it-IT" sz="1600" dirty="0"/>
              <a:t> = </a:t>
            </a:r>
            <a:r>
              <a:rPr lang="it-IT" sz="1600" b="1" dirty="0"/>
              <a:t>"SELECT DISTINCT \"Nome\"  </a:t>
            </a:r>
            <a:endParaRPr lang="it-IT" sz="1600" b="1" dirty="0" smtClean="0"/>
          </a:p>
          <a:p>
            <a:r>
              <a:rPr lang="it-IT" sz="1600" b="1" dirty="0"/>
              <a:t>	</a:t>
            </a:r>
            <a:r>
              <a:rPr lang="it-IT" sz="1600" b="1" dirty="0" smtClean="0"/>
              <a:t>		from </a:t>
            </a:r>
            <a:r>
              <a:rPr lang="it-IT" sz="1600" b="1" dirty="0"/>
              <a:t>\"</a:t>
            </a:r>
            <a:r>
              <a:rPr lang="it-IT" sz="1600" b="1" dirty="0" err="1"/>
              <a:t>prodotti_fornitori</a:t>
            </a:r>
            <a:r>
              <a:rPr lang="it-IT" sz="1600" b="1" dirty="0"/>
              <a:t>\".\"Prodotti\""</a:t>
            </a:r>
            <a:r>
              <a:rPr lang="it-IT" sz="1600" dirty="0"/>
              <a:t>;</a:t>
            </a:r>
            <a:br>
              <a:rPr lang="it-IT" sz="1600" dirty="0"/>
            </a:br>
            <a:r>
              <a:rPr lang="it-IT" sz="1600" dirty="0"/>
              <a:t>    </a:t>
            </a:r>
            <a:r>
              <a:rPr lang="it-IT" sz="1600" dirty="0" err="1"/>
              <a:t>PreparedStatement</a:t>
            </a:r>
            <a:r>
              <a:rPr lang="it-IT" sz="1600" dirty="0"/>
              <a:t> st = </a:t>
            </a:r>
            <a:r>
              <a:rPr lang="it-IT" sz="1600" dirty="0" err="1"/>
              <a:t>connection.prepareStatement</a:t>
            </a:r>
            <a:r>
              <a:rPr lang="it-IT" sz="1600" dirty="0"/>
              <a:t>(</a:t>
            </a:r>
            <a:r>
              <a:rPr lang="it-IT" sz="1600" dirty="0" err="1"/>
              <a:t>query</a:t>
            </a:r>
            <a:r>
              <a:rPr lang="it-IT" sz="1600" dirty="0"/>
              <a:t>);</a:t>
            </a:r>
            <a:br>
              <a:rPr lang="it-IT" sz="1600" dirty="0"/>
            </a:br>
            <a:r>
              <a:rPr lang="it-IT" sz="1600" dirty="0"/>
              <a:t>    </a:t>
            </a:r>
            <a:r>
              <a:rPr lang="it-IT" sz="1600" dirty="0" err="1"/>
              <a:t>ResultSet</a:t>
            </a:r>
            <a:r>
              <a:rPr lang="it-IT" sz="1600" dirty="0"/>
              <a:t> </a:t>
            </a:r>
            <a:r>
              <a:rPr lang="it-IT" sz="1600" dirty="0" err="1"/>
              <a:t>rs</a:t>
            </a:r>
            <a:r>
              <a:rPr lang="it-IT" sz="1600" dirty="0"/>
              <a:t> = </a:t>
            </a:r>
            <a:r>
              <a:rPr lang="it-IT" sz="1600" dirty="0" err="1"/>
              <a:t>st.executeQuery</a:t>
            </a:r>
            <a:r>
              <a:rPr lang="it-IT" sz="1600" dirty="0"/>
              <a:t>();</a:t>
            </a:r>
            <a:br>
              <a:rPr lang="it-IT" sz="1600" dirty="0"/>
            </a:b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/>
              <a:t>    </a:t>
            </a:r>
            <a:r>
              <a:rPr lang="it-IT" sz="1600" b="1" dirty="0" err="1"/>
              <a:t>while</a:t>
            </a:r>
            <a:r>
              <a:rPr lang="it-IT" sz="1600" dirty="0"/>
              <a:t>(</a:t>
            </a:r>
            <a:r>
              <a:rPr lang="it-IT" sz="1600" dirty="0" err="1"/>
              <a:t>rs.next</a:t>
            </a:r>
            <a:r>
              <a:rPr lang="it-IT" sz="1600" dirty="0"/>
              <a:t>()) {</a:t>
            </a:r>
            <a:br>
              <a:rPr lang="it-IT" sz="1600" dirty="0"/>
            </a:br>
            <a:r>
              <a:rPr lang="it-IT" sz="1600" dirty="0"/>
              <a:t>        </a:t>
            </a:r>
            <a:r>
              <a:rPr lang="it-IT" sz="1600" dirty="0" err="1"/>
              <a:t>System.</a:t>
            </a:r>
            <a:r>
              <a:rPr lang="it-IT" sz="1600" b="1" i="1" dirty="0" err="1"/>
              <a:t>out</a:t>
            </a:r>
            <a:r>
              <a:rPr lang="it-IT" sz="1600" dirty="0" err="1"/>
              <a:t>.println</a:t>
            </a:r>
            <a:r>
              <a:rPr lang="it-IT" sz="1600" dirty="0"/>
              <a:t>(</a:t>
            </a:r>
            <a:r>
              <a:rPr lang="it-IT" sz="1600" dirty="0" err="1"/>
              <a:t>rs.getString</a:t>
            </a:r>
            <a:r>
              <a:rPr lang="it-IT" sz="1600" dirty="0"/>
              <a:t>(1));</a:t>
            </a:r>
            <a:br>
              <a:rPr lang="it-IT" sz="1600" dirty="0"/>
            </a:br>
            <a:r>
              <a:rPr lang="it-IT" sz="1600" dirty="0"/>
              <a:t>    }</a:t>
            </a:r>
            <a:br>
              <a:rPr lang="it-IT" sz="1600" dirty="0"/>
            </a:br>
            <a:r>
              <a:rPr lang="it-IT" sz="1600" dirty="0" smtClean="0"/>
              <a:t>	</a:t>
            </a:r>
            <a:r>
              <a:rPr lang="is-IS" sz="1600" dirty="0" smtClean="0"/>
              <a:t>…</a:t>
            </a: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/>
              <a:t>    </a:t>
            </a:r>
            <a:r>
              <a:rPr lang="it-IT" sz="1600" dirty="0" err="1"/>
              <a:t>connection.close</a:t>
            </a:r>
            <a:r>
              <a:rPr lang="it-IT" sz="1600" dirty="0"/>
              <a:t>();</a:t>
            </a:r>
            <a:br>
              <a:rPr lang="it-IT" sz="1600" dirty="0"/>
            </a:b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/>
              <a:t>} </a:t>
            </a:r>
            <a:r>
              <a:rPr lang="it-IT" sz="1600" b="1" dirty="0"/>
              <a:t>catch </a:t>
            </a:r>
            <a:r>
              <a:rPr lang="it-IT" sz="1600" dirty="0"/>
              <a:t>(</a:t>
            </a:r>
            <a:r>
              <a:rPr lang="it-IT" sz="1600" dirty="0" err="1"/>
              <a:t>SQLException</a:t>
            </a:r>
            <a:r>
              <a:rPr lang="it-IT" sz="1600" dirty="0"/>
              <a:t> e) {</a:t>
            </a:r>
            <a:br>
              <a:rPr lang="it-IT" sz="1600" dirty="0"/>
            </a:br>
            <a:r>
              <a:rPr lang="it-IT" sz="1600" dirty="0"/>
              <a:t>    </a:t>
            </a:r>
            <a:r>
              <a:rPr lang="it-IT" sz="1600" dirty="0" err="1"/>
              <a:t>e.printStackTrace</a:t>
            </a:r>
            <a:r>
              <a:rPr lang="it-IT" sz="1600" dirty="0"/>
              <a:t>();</a:t>
            </a:r>
            <a:br>
              <a:rPr lang="it-IT" sz="1600" dirty="0"/>
            </a:br>
            <a:r>
              <a:rPr lang="it-IT" sz="1600" dirty="0"/>
              <a:t>}</a:t>
            </a:r>
            <a:br>
              <a:rPr lang="it-IT" sz="1600" dirty="0"/>
            </a:br>
            <a:endParaRPr lang="it-IT" sz="16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1308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Obiettivo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42900" y="1196752"/>
            <a:ext cx="8117532" cy="43924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defRPr sz="2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390525" indent="-2000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2pPr>
            <a:lvl3pPr marL="76993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0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3pPr>
            <a:lvl4pPr marL="1149350" indent="-188913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bg2"/>
              </a:buClr>
              <a:buSzPct val="55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4pPr>
            <a:lvl5pPr marL="1527175" indent="-187325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2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5pPr>
            <a:lvl6pPr marL="19843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6pPr>
            <a:lvl7pPr marL="24415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7pPr>
            <a:lvl8pPr marL="28987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8pPr>
            <a:lvl9pPr marL="33559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marL="419100" indent="-419100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r>
              <a:rPr lang="it-IT" altLang="it-IT" sz="2000" kern="0" dirty="0" smtClean="0"/>
              <a:t>Capire come implementare il “Database </a:t>
            </a:r>
            <a:r>
              <a:rPr lang="it-IT" altLang="it-IT" sz="2000" kern="0" dirty="0" err="1" smtClean="0"/>
              <a:t>tier</a:t>
            </a:r>
            <a:r>
              <a:rPr lang="it-IT" altLang="it-IT" sz="2000" kern="0" dirty="0" smtClean="0"/>
              <a:t>”, rispondendo a tre domande.</a:t>
            </a:r>
          </a:p>
          <a:p>
            <a:pPr marL="504825" lvl="1" indent="-457200" eaLnBrk="1" hangingPunct="1">
              <a:lnSpc>
                <a:spcPct val="90000"/>
              </a:lnSpc>
              <a:buClr>
                <a:schemeClr val="tx1"/>
              </a:buClr>
              <a:buAutoNum type="arabicPeriod"/>
            </a:pPr>
            <a:endParaRPr lang="it-IT" altLang="it-IT" sz="2000" kern="0" dirty="0" smtClean="0"/>
          </a:p>
          <a:p>
            <a:pPr marL="504825" lvl="1" indent="-457200" eaLnBrk="1" hangingPunct="1">
              <a:lnSpc>
                <a:spcPct val="9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is-IS" altLang="it-IT" sz="2000" kern="0" dirty="0">
                <a:solidFill>
                  <a:schemeClr val="tx1"/>
                </a:solidFill>
              </a:rPr>
              <a:t>Come gestire le connessioni ad un database?</a:t>
            </a:r>
          </a:p>
          <a:p>
            <a:pPr marL="504825" lvl="1" indent="-457200" eaLnBrk="1" hangingPunct="1">
              <a:lnSpc>
                <a:spcPct val="90000"/>
              </a:lnSpc>
              <a:buClr>
                <a:schemeClr val="tx1"/>
              </a:buClr>
              <a:buFont typeface="+mj-lt"/>
              <a:buAutoNum type="arabicPeriod"/>
            </a:pPr>
            <a:endParaRPr lang="it-IT" altLang="it-IT" sz="2000" kern="0" dirty="0" smtClean="0">
              <a:solidFill>
                <a:schemeClr val="tx1"/>
              </a:solidFill>
            </a:endParaRPr>
          </a:p>
          <a:p>
            <a:pPr marL="504825" lvl="1" indent="-457200" eaLnBrk="1" hangingPunct="1">
              <a:lnSpc>
                <a:spcPct val="9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it-IT" altLang="it-IT" sz="2000" kern="0" dirty="0" smtClean="0">
                <a:solidFill>
                  <a:schemeClr val="tx1"/>
                </a:solidFill>
              </a:rPr>
              <a:t>Come far interagire un’applicazione, scritta in un linguaggio di programmazione (C, Java,</a:t>
            </a:r>
            <a:r>
              <a:rPr lang="is-IS" altLang="it-IT" sz="2000" kern="0" dirty="0" smtClean="0">
                <a:solidFill>
                  <a:schemeClr val="tx1"/>
                </a:solidFill>
              </a:rPr>
              <a:t>…) con un database?</a:t>
            </a:r>
          </a:p>
          <a:p>
            <a:pPr marL="504825" lvl="1" indent="-457200" eaLnBrk="1" hangingPunct="1">
              <a:lnSpc>
                <a:spcPct val="90000"/>
              </a:lnSpc>
              <a:buClr>
                <a:schemeClr val="tx1"/>
              </a:buClr>
              <a:buFont typeface="+mj-lt"/>
              <a:buAutoNum type="arabicPeriod"/>
            </a:pPr>
            <a:endParaRPr lang="is-IS" altLang="it-IT" sz="2000" kern="0" dirty="0" smtClean="0">
              <a:solidFill>
                <a:schemeClr val="tx1"/>
              </a:solidFill>
            </a:endParaRPr>
          </a:p>
          <a:p>
            <a:pPr marL="504825" lvl="1" indent="-457200" eaLnBrk="1" hangingPunct="1">
              <a:lnSpc>
                <a:spcPct val="9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is-IS" altLang="it-IT" sz="2000" kern="0" dirty="0" smtClean="0">
                <a:solidFill>
                  <a:schemeClr val="tx1"/>
                </a:solidFill>
              </a:rPr>
              <a:t>Come gestire le differenze tra i tipi dati che SQL supporta e i tipi dati dei linguaggi di programmazione?</a:t>
            </a:r>
          </a:p>
          <a:p>
            <a:pPr marL="504825" lvl="1" indent="-457200" eaLnBrk="1" hangingPunct="1">
              <a:lnSpc>
                <a:spcPct val="90000"/>
              </a:lnSpc>
              <a:buClr>
                <a:schemeClr val="tx1"/>
              </a:buClr>
              <a:buFont typeface="+mj-lt"/>
              <a:buAutoNum type="arabicPeriod"/>
            </a:pPr>
            <a:endParaRPr lang="is-IS" altLang="it-IT" sz="2000" kern="0" dirty="0" smtClean="0">
              <a:solidFill>
                <a:schemeClr val="tx1"/>
              </a:solidFill>
            </a:endParaRPr>
          </a:p>
          <a:p>
            <a:pPr marL="884238" lvl="2" indent="-457200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r>
              <a:rPr lang="is-IS" altLang="it-IT" sz="2000" kern="0" dirty="0" smtClean="0">
                <a:solidFill>
                  <a:schemeClr val="tx1"/>
                </a:solidFill>
              </a:rPr>
              <a:t>I risultati </a:t>
            </a:r>
            <a:r>
              <a:rPr lang="is-IS" altLang="it-IT" sz="2000" kern="0" dirty="0" smtClean="0">
                <a:solidFill>
                  <a:schemeClr val="tx1"/>
                </a:solidFill>
              </a:rPr>
              <a:t>delle query sono delle </a:t>
            </a:r>
            <a:r>
              <a:rPr lang="is-IS" altLang="it-IT" sz="2000" kern="0" dirty="0" smtClean="0">
                <a:solidFill>
                  <a:schemeClr val="tx1"/>
                </a:solidFill>
              </a:rPr>
              <a:t>relazioni (o meglio, multi-insiemi).</a:t>
            </a:r>
            <a:endParaRPr lang="is-IS" altLang="it-IT" sz="2000" kern="0" dirty="0" smtClean="0">
              <a:solidFill>
                <a:schemeClr val="tx1"/>
              </a:solidFill>
            </a:endParaRPr>
          </a:p>
          <a:p>
            <a:pPr marL="884238" lvl="2" indent="-457200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r>
              <a:rPr lang="is-IS" altLang="it-IT" sz="2000" kern="0" dirty="0" smtClean="0">
                <a:solidFill>
                  <a:schemeClr val="tx1"/>
                </a:solidFill>
              </a:rPr>
              <a:t>Relazioni non supportate dai linguaggi di programmazione.</a:t>
            </a:r>
          </a:p>
          <a:p>
            <a:pPr marL="884238" lvl="2" indent="-457200" eaLnBrk="1" hangingPunct="1">
              <a:lnSpc>
                <a:spcPct val="90000"/>
              </a:lnSpc>
              <a:buClr>
                <a:schemeClr val="tx1"/>
              </a:buClr>
              <a:buFont typeface="+mj-lt"/>
              <a:buAutoNum type="arabicPeriod"/>
            </a:pPr>
            <a:endParaRPr lang="is-IS" altLang="it-IT" sz="2000" kern="0" dirty="0">
              <a:solidFill>
                <a:schemeClr val="tx1"/>
              </a:solidFill>
            </a:endParaRPr>
          </a:p>
          <a:p>
            <a:pPr marL="504825" lvl="1" indent="-457200" eaLnBrk="1" hangingPunct="1">
              <a:lnSpc>
                <a:spcPct val="90000"/>
              </a:lnSpc>
              <a:buClr>
                <a:schemeClr val="tx1"/>
              </a:buClr>
              <a:buAutoNum type="arabicPeriod"/>
            </a:pPr>
            <a:endParaRPr lang="is-IS" altLang="it-IT" sz="2000" kern="0" dirty="0"/>
          </a:p>
          <a:p>
            <a:pPr marL="504825" lvl="1" indent="-457200" eaLnBrk="1" hangingPunct="1">
              <a:lnSpc>
                <a:spcPct val="90000"/>
              </a:lnSpc>
              <a:buClr>
                <a:schemeClr val="tx1"/>
              </a:buClr>
              <a:buAutoNum type="arabicPeriod"/>
            </a:pPr>
            <a:endParaRPr lang="it-IT" altLang="it-IT" sz="2000" kern="0" dirty="0" smtClean="0"/>
          </a:p>
          <a:p>
            <a:pPr marL="0" indent="0" eaLnBrk="1" hangingPunct="1">
              <a:lnSpc>
                <a:spcPct val="90000"/>
              </a:lnSpc>
            </a:pPr>
            <a:endParaRPr lang="it-IT" altLang="it-IT" sz="2000" kern="0" dirty="0" smtClean="0"/>
          </a:p>
          <a:p>
            <a:pPr marL="0" indent="0" eaLnBrk="1" hangingPunct="1">
              <a:lnSpc>
                <a:spcPct val="90000"/>
              </a:lnSpc>
            </a:pPr>
            <a:endParaRPr lang="it-IT" altLang="it-IT" sz="2000" kern="0" dirty="0"/>
          </a:p>
        </p:txBody>
      </p:sp>
    </p:spTree>
    <p:extLst>
      <p:ext uri="{BB962C8B-B14F-4D97-AF65-F5344CB8AC3E}">
        <p14:creationId xmlns:p14="http://schemas.microsoft.com/office/powerpoint/2010/main" val="111367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ResultSet</a:t>
            </a:r>
            <a:r>
              <a:rPr lang="it-IT" dirty="0" smtClean="0"/>
              <a:t> avanzati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Nella creazione di uno Statement, si può indicare l’utilizzo di un </a:t>
            </a:r>
            <a:r>
              <a:rPr lang="it-IT" dirty="0" err="1" smtClean="0"/>
              <a:t>ResultSet</a:t>
            </a:r>
            <a:r>
              <a:rPr lang="it-IT" dirty="0" smtClean="0"/>
              <a:t> di tipo </a:t>
            </a:r>
            <a:r>
              <a:rPr lang="it-IT" b="1" dirty="0" smtClean="0"/>
              <a:t>avanzato</a:t>
            </a:r>
            <a:r>
              <a:rPr lang="it-IT" dirty="0" smtClean="0"/>
              <a:t>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err="1" smtClean="0">
                <a:solidFill>
                  <a:schemeClr val="tx1"/>
                </a:solidFill>
              </a:rPr>
              <a:t>ResultSet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i="1" dirty="0" err="1" smtClean="0">
                <a:solidFill>
                  <a:schemeClr val="tx1"/>
                </a:solidFill>
              </a:rPr>
              <a:t>scrollable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dirty="0" smtClean="0">
                <a:solidFill>
                  <a:schemeClr val="tx1"/>
                </a:solidFill>
              </a:rPr>
              <a:t>e </a:t>
            </a:r>
            <a:r>
              <a:rPr lang="it-IT" i="1" dirty="0" err="1" smtClean="0">
                <a:solidFill>
                  <a:schemeClr val="tx1"/>
                </a:solidFill>
              </a:rPr>
              <a:t>updatable</a:t>
            </a:r>
            <a:r>
              <a:rPr lang="it-IT" i="1" dirty="0" smtClean="0">
                <a:solidFill>
                  <a:schemeClr val="tx1"/>
                </a:solidFill>
              </a:rPr>
              <a:t>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b="1" dirty="0" smtClean="0">
                <a:solidFill>
                  <a:schemeClr val="tx1"/>
                </a:solidFill>
              </a:rPr>
              <a:t>Navigazione</a:t>
            </a:r>
            <a:r>
              <a:rPr lang="it-IT" dirty="0" smtClean="0">
                <a:solidFill>
                  <a:schemeClr val="tx1"/>
                </a:solidFill>
              </a:rPr>
              <a:t> avanti, indietro e posizionale.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b="1" dirty="0" smtClean="0">
                <a:solidFill>
                  <a:schemeClr val="tx1"/>
                </a:solidFill>
              </a:rPr>
              <a:t>Aggiornamento</a:t>
            </a:r>
            <a:r>
              <a:rPr lang="it-IT" dirty="0" smtClean="0">
                <a:solidFill>
                  <a:schemeClr val="tx1"/>
                </a:solidFill>
              </a:rPr>
              <a:t> di </a:t>
            </a:r>
            <a:r>
              <a:rPr lang="it-IT" dirty="0" err="1" smtClean="0">
                <a:solidFill>
                  <a:schemeClr val="tx1"/>
                </a:solidFill>
              </a:rPr>
              <a:t>tuple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Più potente di un cursore.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73016"/>
            <a:ext cx="9144000" cy="263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67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ResultSet</a:t>
            </a:r>
            <a:r>
              <a:rPr lang="it-IT" dirty="0" smtClean="0"/>
              <a:t> avanzati (metodi di navigazione)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886672"/>
          </a:xfrm>
        </p:spPr>
        <p:txBody>
          <a:bodyPr/>
          <a:lstStyle/>
          <a:p>
            <a:r>
              <a:rPr lang="it-IT" sz="2000" b="1" dirty="0" err="1" smtClean="0"/>
              <a:t>next</a:t>
            </a:r>
            <a:r>
              <a:rPr lang="it-IT" sz="2000" b="1" dirty="0" smtClean="0"/>
              <a:t>() </a:t>
            </a:r>
            <a:r>
              <a:rPr lang="it-IT" sz="2000" dirty="0" smtClean="0"/>
              <a:t>e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previous</a:t>
            </a:r>
            <a:r>
              <a:rPr lang="it-IT" sz="2000" b="1" dirty="0" smtClean="0"/>
              <a:t>()</a:t>
            </a:r>
            <a:r>
              <a:rPr lang="it-IT" sz="2000" dirty="0" smtClean="0"/>
              <a:t>: fa puntare il cursore alla </a:t>
            </a:r>
            <a:r>
              <a:rPr lang="it-IT" sz="2000" dirty="0" err="1" smtClean="0"/>
              <a:t>tupla</a:t>
            </a:r>
            <a:r>
              <a:rPr lang="it-IT" sz="2000" dirty="0" smtClean="0"/>
              <a:t> successiva (precedente). Ritorna </a:t>
            </a:r>
            <a:r>
              <a:rPr lang="it-IT" sz="2000" dirty="0" err="1" smtClean="0"/>
              <a:t>true</a:t>
            </a:r>
            <a:r>
              <a:rPr lang="it-IT" sz="2000" dirty="0" smtClean="0"/>
              <a:t> o false a seconda della presenza o meno della </a:t>
            </a:r>
            <a:r>
              <a:rPr lang="it-IT" sz="2000" dirty="0" err="1" smtClean="0"/>
              <a:t>tupla</a:t>
            </a:r>
            <a:r>
              <a:rPr lang="it-IT" sz="2000" dirty="0" smtClean="0"/>
              <a:t>.</a:t>
            </a:r>
            <a:endParaRPr lang="it-IT" sz="2000" dirty="0"/>
          </a:p>
          <a:p>
            <a:r>
              <a:rPr lang="it-IT" sz="2000" b="1" dirty="0" smtClean="0"/>
              <a:t>first() </a:t>
            </a:r>
            <a:r>
              <a:rPr lang="it-IT" sz="2000" dirty="0" smtClean="0"/>
              <a:t>e</a:t>
            </a:r>
            <a:r>
              <a:rPr lang="it-IT" sz="2000" b="1" dirty="0" smtClean="0"/>
              <a:t> last()</a:t>
            </a:r>
            <a:r>
              <a:rPr lang="it-IT" sz="2000" dirty="0" smtClean="0"/>
              <a:t>: posizione il cursore alla prima (ultima) </a:t>
            </a:r>
            <a:r>
              <a:rPr lang="it-IT" sz="2000" dirty="0" err="1" smtClean="0"/>
              <a:t>tupla</a:t>
            </a:r>
            <a:r>
              <a:rPr lang="it-IT" sz="2000" dirty="0" smtClean="0"/>
              <a:t>, tornando </a:t>
            </a:r>
            <a:r>
              <a:rPr lang="it-IT" sz="2000" dirty="0" err="1" smtClean="0"/>
              <a:t>true</a:t>
            </a:r>
            <a:r>
              <a:rPr lang="it-IT" sz="2000" dirty="0"/>
              <a:t> </a:t>
            </a:r>
            <a:r>
              <a:rPr lang="it-IT" sz="2000" dirty="0" smtClean="0"/>
              <a:t>se possibile, false se il </a:t>
            </a:r>
            <a:r>
              <a:rPr lang="it-IT" sz="2000" dirty="0" err="1" smtClean="0"/>
              <a:t>ResultSet</a:t>
            </a:r>
            <a:r>
              <a:rPr lang="it-IT" sz="2000" dirty="0" smtClean="0"/>
              <a:t> è vuoto.  </a:t>
            </a:r>
            <a:endParaRPr lang="it-IT" sz="2000" dirty="0"/>
          </a:p>
          <a:p>
            <a:r>
              <a:rPr lang="it-IT" sz="2000" b="1" dirty="0" err="1" smtClean="0"/>
              <a:t>beforeFirst</a:t>
            </a:r>
            <a:r>
              <a:rPr lang="it-IT" sz="2000" b="1" dirty="0" smtClean="0"/>
              <a:t>()</a:t>
            </a:r>
            <a:r>
              <a:rPr lang="it-IT" sz="2000" dirty="0" smtClean="0"/>
              <a:t>: posiziona il cursore prima della prima riga (situazione iniziale). Non ha effetto per </a:t>
            </a:r>
            <a:r>
              <a:rPr lang="it-IT" sz="2000" dirty="0" err="1" smtClean="0"/>
              <a:t>ResultSet</a:t>
            </a:r>
            <a:r>
              <a:rPr lang="it-IT" sz="2000" dirty="0" smtClean="0"/>
              <a:t> vuoti.</a:t>
            </a:r>
            <a:endParaRPr lang="it-IT" sz="2000" dirty="0"/>
          </a:p>
          <a:p>
            <a:r>
              <a:rPr lang="it-IT" sz="2000" b="1" dirty="0" err="1" smtClean="0"/>
              <a:t>afterLast</a:t>
            </a:r>
            <a:r>
              <a:rPr lang="it-IT" sz="2000" b="1" dirty="0" smtClean="0"/>
              <a:t>()</a:t>
            </a:r>
            <a:r>
              <a:rPr lang="it-IT" sz="2000" dirty="0" smtClean="0"/>
              <a:t>: posiziona il cursore dopo l’ultima riga. Non ha effetto per </a:t>
            </a:r>
            <a:r>
              <a:rPr lang="it-IT" sz="2000" dirty="0" err="1" smtClean="0"/>
              <a:t>ResultSet</a:t>
            </a:r>
            <a:r>
              <a:rPr lang="it-IT" sz="2000" dirty="0" smtClean="0"/>
              <a:t> vuoti.</a:t>
            </a:r>
            <a:endParaRPr lang="it-IT" sz="2000" dirty="0"/>
          </a:p>
          <a:p>
            <a:r>
              <a:rPr lang="it-IT" sz="2000" b="1" dirty="0"/>
              <a:t>relative(</a:t>
            </a:r>
            <a:r>
              <a:rPr lang="it-IT" sz="2000" b="1" dirty="0" err="1"/>
              <a:t>int</a:t>
            </a:r>
            <a:r>
              <a:rPr lang="it-IT" sz="2000" b="1" dirty="0"/>
              <a:t> </a:t>
            </a:r>
            <a:r>
              <a:rPr lang="it-IT" sz="2000" b="1" dirty="0" err="1"/>
              <a:t>rows</a:t>
            </a:r>
            <a:r>
              <a:rPr lang="it-IT" sz="2000" b="1" dirty="0"/>
              <a:t>)</a:t>
            </a:r>
            <a:r>
              <a:rPr lang="it-IT" sz="2000" dirty="0"/>
              <a:t>: </a:t>
            </a:r>
            <a:r>
              <a:rPr lang="it-IT" sz="2000" dirty="0" smtClean="0"/>
              <a:t>sposta il cursore di </a:t>
            </a:r>
            <a:r>
              <a:rPr lang="it-IT" sz="2000" dirty="0" err="1" smtClean="0"/>
              <a:t>rows</a:t>
            </a:r>
            <a:r>
              <a:rPr lang="it-IT" sz="2000" dirty="0" smtClean="0"/>
              <a:t> posizioni rispetto alla posizione corrente</a:t>
            </a:r>
            <a:r>
              <a:rPr lang="it-IT" sz="2000" dirty="0" smtClean="0"/>
              <a:t>.</a:t>
            </a:r>
            <a:endParaRPr lang="it-IT" sz="2000" dirty="0"/>
          </a:p>
          <a:p>
            <a:r>
              <a:rPr lang="it-IT" sz="2000" b="1" dirty="0" err="1"/>
              <a:t>absolute</a:t>
            </a:r>
            <a:r>
              <a:rPr lang="it-IT" sz="2000" b="1" dirty="0"/>
              <a:t>(</a:t>
            </a:r>
            <a:r>
              <a:rPr lang="it-IT" sz="2000" b="1" dirty="0" err="1"/>
              <a:t>int</a:t>
            </a:r>
            <a:r>
              <a:rPr lang="it-IT" sz="2000" b="1" dirty="0"/>
              <a:t> </a:t>
            </a:r>
            <a:r>
              <a:rPr lang="it-IT" sz="2000" b="1" dirty="0" err="1"/>
              <a:t>row</a:t>
            </a:r>
            <a:r>
              <a:rPr lang="it-IT" sz="2000" b="1" dirty="0"/>
              <a:t>)</a:t>
            </a:r>
            <a:r>
              <a:rPr lang="it-IT" sz="2000" dirty="0"/>
              <a:t>:</a:t>
            </a:r>
            <a:r>
              <a:rPr lang="it-IT" sz="2000" b="1" dirty="0"/>
              <a:t> </a:t>
            </a:r>
            <a:r>
              <a:rPr lang="it-IT" sz="2000" dirty="0" smtClean="0"/>
              <a:t>sposta il cursore alla riga assoluta indicata dal parametro. Ritorna </a:t>
            </a:r>
            <a:r>
              <a:rPr lang="it-IT" sz="2000" dirty="0" err="1" smtClean="0"/>
              <a:t>true</a:t>
            </a:r>
            <a:r>
              <a:rPr lang="it-IT" sz="2000" dirty="0" smtClean="0"/>
              <a:t> se possibile, false altrimenti.</a:t>
            </a:r>
            <a:endParaRPr lang="it-IT" sz="20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0626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ResultSet</a:t>
            </a:r>
            <a:r>
              <a:rPr lang="it-IT" dirty="0" smtClean="0"/>
              <a:t> avanzati (metodi di navigazione, esempio)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6752"/>
            <a:ext cx="9144000" cy="5132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46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ResultSet</a:t>
            </a:r>
            <a:r>
              <a:rPr lang="it-IT" dirty="0" smtClean="0"/>
              <a:t> avanzati (metodi di aggiornamento)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166592"/>
          </a:xfrm>
        </p:spPr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I </a:t>
            </a:r>
            <a:r>
              <a:rPr lang="it-IT" dirty="0" err="1" smtClean="0"/>
              <a:t>ResultSet</a:t>
            </a:r>
            <a:r>
              <a:rPr lang="it-IT" dirty="0" smtClean="0"/>
              <a:t> mettono a disposizione metodi per aggiornare la </a:t>
            </a:r>
            <a:r>
              <a:rPr lang="it-IT" dirty="0" err="1" smtClean="0"/>
              <a:t>tupla</a:t>
            </a:r>
            <a:r>
              <a:rPr lang="it-IT" dirty="0" smtClean="0"/>
              <a:t> corrente.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Simile a CURRENT OF nel True </a:t>
            </a:r>
            <a:r>
              <a:rPr lang="it-IT" dirty="0" err="1" smtClean="0">
                <a:solidFill>
                  <a:schemeClr val="tx1"/>
                </a:solidFill>
              </a:rPr>
              <a:t>Embedding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endParaRPr lang="it-IT" dirty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Vincoli sulla </a:t>
            </a:r>
            <a:r>
              <a:rPr lang="it-IT" dirty="0" err="1" smtClean="0"/>
              <a:t>query</a:t>
            </a:r>
            <a:r>
              <a:rPr lang="it-IT" dirty="0" smtClean="0"/>
              <a:t> che è stata eseguita.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Deve essere inclusa tutta la </a:t>
            </a:r>
            <a:r>
              <a:rPr lang="it-IT" dirty="0" err="1" smtClean="0">
                <a:solidFill>
                  <a:schemeClr val="tx1"/>
                </a:solidFill>
              </a:rPr>
              <a:t>primary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key</a:t>
            </a:r>
            <a:r>
              <a:rPr lang="it-IT" dirty="0" smtClean="0">
                <a:solidFill>
                  <a:schemeClr val="tx1"/>
                </a:solidFill>
              </a:rPr>
              <a:t> nella target list della relazione di cui si vuole aggiornare un attributo.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endParaRPr lang="it-IT" dirty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Possibilità di inserire nuove </a:t>
            </a:r>
            <a:r>
              <a:rPr lang="it-IT" dirty="0" err="1" smtClean="0"/>
              <a:t>tuple</a:t>
            </a:r>
            <a:r>
              <a:rPr lang="it-IT" dirty="0" smtClean="0"/>
              <a:t>.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920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ResultSet</a:t>
            </a:r>
            <a:r>
              <a:rPr lang="it-IT" dirty="0" smtClean="0"/>
              <a:t> avanzati (metodi di aggiornamento, </a:t>
            </a:r>
            <a:r>
              <a:rPr lang="it-IT" dirty="0" err="1" smtClean="0"/>
              <a:t>cont’d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98640"/>
          </a:xfrm>
        </p:spPr>
        <p:txBody>
          <a:bodyPr/>
          <a:lstStyle/>
          <a:p>
            <a:r>
              <a:rPr lang="it-IT" b="1" dirty="0" err="1" smtClean="0"/>
              <a:t>updateString</a:t>
            </a:r>
            <a:r>
              <a:rPr lang="it-IT" dirty="0" smtClean="0"/>
              <a:t>(</a:t>
            </a:r>
            <a:r>
              <a:rPr lang="it-IT" dirty="0" err="1" smtClean="0"/>
              <a:t>int</a:t>
            </a:r>
            <a:r>
              <a:rPr lang="it-IT" dirty="0" smtClean="0"/>
              <a:t> </a:t>
            </a:r>
            <a:r>
              <a:rPr lang="it-IT" dirty="0" err="1" smtClean="0"/>
              <a:t>pos</a:t>
            </a:r>
            <a:r>
              <a:rPr lang="it-IT" dirty="0" smtClean="0"/>
              <a:t>, </a:t>
            </a:r>
            <a:r>
              <a:rPr lang="it-IT" dirty="0" err="1" smtClean="0"/>
              <a:t>String</a:t>
            </a:r>
            <a:r>
              <a:rPr lang="it-IT" dirty="0" smtClean="0"/>
              <a:t> </a:t>
            </a:r>
            <a:r>
              <a:rPr lang="it-IT" dirty="0" err="1" smtClean="0"/>
              <a:t>s</a:t>
            </a:r>
            <a:r>
              <a:rPr lang="it-IT" dirty="0" smtClean="0"/>
              <a:t>)</a:t>
            </a:r>
          </a:p>
          <a:p>
            <a:r>
              <a:rPr lang="it-IT" b="1" dirty="0" err="1" smtClean="0"/>
              <a:t>updateInt</a:t>
            </a:r>
            <a:r>
              <a:rPr lang="it-IT" dirty="0" smtClean="0"/>
              <a:t>(</a:t>
            </a:r>
            <a:r>
              <a:rPr lang="it-IT" dirty="0" err="1" smtClean="0"/>
              <a:t>int</a:t>
            </a:r>
            <a:r>
              <a:rPr lang="it-IT" dirty="0" smtClean="0"/>
              <a:t> </a:t>
            </a:r>
            <a:r>
              <a:rPr lang="it-IT" dirty="0" err="1" smtClean="0"/>
              <a:t>pos</a:t>
            </a:r>
            <a:r>
              <a:rPr lang="it-IT" dirty="0" smtClean="0"/>
              <a:t>, </a:t>
            </a:r>
            <a:r>
              <a:rPr lang="it-IT" dirty="0" err="1" smtClean="0"/>
              <a:t>int</a:t>
            </a:r>
            <a:r>
              <a:rPr lang="it-IT" dirty="0" smtClean="0"/>
              <a:t> i)</a:t>
            </a:r>
          </a:p>
          <a:p>
            <a:r>
              <a:rPr lang="is-IS" dirty="0" smtClean="0"/>
              <a:t>…</a:t>
            </a:r>
            <a:endParaRPr lang="is-IS" dirty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s-IS" dirty="0" smtClean="0"/>
              <a:t>I metodi non modificano effettivamente il database, ma occorre poi eseguire updateRow()</a:t>
            </a:r>
          </a:p>
          <a:p>
            <a:pPr>
              <a:buClr>
                <a:schemeClr val="tx1"/>
              </a:buClr>
            </a:pPr>
            <a:endParaRPr lang="is-IS" dirty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s-IS" dirty="0" smtClean="0"/>
              <a:t>Inserimento di tuple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s-IS" dirty="0" smtClean="0">
                <a:solidFill>
                  <a:schemeClr val="tx1"/>
                </a:solidFill>
              </a:rPr>
              <a:t>ci si posiziona su una riga virtuale vuota con </a:t>
            </a:r>
            <a:r>
              <a:rPr lang="is-IS" b="1" dirty="0" smtClean="0">
                <a:solidFill>
                  <a:schemeClr val="tx1"/>
                </a:solidFill>
              </a:rPr>
              <a:t>moveToInsertRow</a:t>
            </a:r>
            <a:r>
              <a:rPr lang="is-IS" dirty="0" smtClean="0">
                <a:solidFill>
                  <a:schemeClr val="tx1"/>
                </a:solidFill>
              </a:rPr>
              <a:t>()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s-IS" dirty="0" smtClean="0">
                <a:solidFill>
                  <a:schemeClr val="tx1"/>
                </a:solidFill>
              </a:rPr>
              <a:t>si aggiorna la riga virtuale con i metodi update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s-IS" dirty="0" smtClean="0">
                <a:solidFill>
                  <a:schemeClr val="tx1"/>
                </a:solidFill>
              </a:rPr>
              <a:t>si esegue </a:t>
            </a:r>
            <a:r>
              <a:rPr lang="is-IS" b="1" dirty="0" smtClean="0">
                <a:solidFill>
                  <a:schemeClr val="tx1"/>
                </a:solidFill>
              </a:rPr>
              <a:t>insertRow</a:t>
            </a:r>
            <a:r>
              <a:rPr lang="is-IS" dirty="0" smtClean="0">
                <a:solidFill>
                  <a:schemeClr val="tx1"/>
                </a:solidFill>
              </a:rPr>
              <a:t>()</a:t>
            </a:r>
          </a:p>
          <a:p>
            <a:r>
              <a:rPr lang="is-IS" dirty="0"/>
              <a:t>	</a:t>
            </a:r>
            <a:r>
              <a:rPr lang="is-IS" dirty="0" smtClean="0"/>
              <a:t>	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17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ResultSet</a:t>
            </a:r>
            <a:r>
              <a:rPr lang="it-IT" dirty="0" smtClean="0"/>
              <a:t> avanzati (esempio)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1200" b="1" dirty="0" err="1"/>
              <a:t>try</a:t>
            </a:r>
            <a:r>
              <a:rPr lang="it-IT" sz="1200" b="1" dirty="0"/>
              <a:t> </a:t>
            </a:r>
            <a:r>
              <a:rPr lang="it-IT" sz="1200" dirty="0"/>
              <a:t>{</a:t>
            </a:r>
            <a:br>
              <a:rPr lang="it-IT" sz="1200" dirty="0"/>
            </a:br>
            <a:r>
              <a:rPr lang="is-IS" sz="1200" dirty="0" smtClean="0"/>
              <a:t>…</a:t>
            </a:r>
            <a:r>
              <a:rPr lang="it-IT" sz="1200" dirty="0"/>
              <a:t/>
            </a:r>
            <a:br>
              <a:rPr lang="it-IT" sz="1200" dirty="0"/>
            </a:br>
            <a:r>
              <a:rPr lang="it-IT" sz="1200" dirty="0"/>
              <a:t>    </a:t>
            </a:r>
            <a:r>
              <a:rPr lang="it-IT" sz="1200" dirty="0" err="1"/>
              <a:t>String</a:t>
            </a:r>
            <a:r>
              <a:rPr lang="it-IT" sz="1200" dirty="0"/>
              <a:t> </a:t>
            </a:r>
            <a:r>
              <a:rPr lang="it-IT" sz="1200" dirty="0" err="1"/>
              <a:t>query</a:t>
            </a:r>
            <a:r>
              <a:rPr lang="it-IT" sz="1200" dirty="0"/>
              <a:t> = </a:t>
            </a:r>
            <a:r>
              <a:rPr lang="it-IT" sz="1200" b="1" dirty="0"/>
              <a:t>"SELECT DISTINCT *  from \"</a:t>
            </a:r>
            <a:r>
              <a:rPr lang="it-IT" sz="1200" b="1" dirty="0" err="1"/>
              <a:t>prodotti_fornitori</a:t>
            </a:r>
            <a:r>
              <a:rPr lang="it-IT" sz="1200" b="1" dirty="0"/>
              <a:t>\".\"Prodotti\""</a:t>
            </a:r>
            <a:r>
              <a:rPr lang="it-IT" sz="1200" dirty="0"/>
              <a:t>;</a:t>
            </a:r>
            <a:br>
              <a:rPr lang="it-IT" sz="1200" dirty="0"/>
            </a:br>
            <a:r>
              <a:rPr lang="it-IT" sz="1200" dirty="0"/>
              <a:t>    </a:t>
            </a:r>
            <a:r>
              <a:rPr lang="it-IT" sz="1200" dirty="0" err="1"/>
              <a:t>PreparedStatement</a:t>
            </a:r>
            <a:r>
              <a:rPr lang="it-IT" sz="1200" dirty="0"/>
              <a:t> st = </a:t>
            </a:r>
            <a:r>
              <a:rPr lang="it-IT" sz="1200" dirty="0" err="1"/>
              <a:t>connection.prepareStatement</a:t>
            </a:r>
            <a:r>
              <a:rPr lang="it-IT" sz="1200" dirty="0"/>
              <a:t>(</a:t>
            </a:r>
            <a:r>
              <a:rPr lang="it-IT" sz="1200" dirty="0" err="1"/>
              <a:t>query</a:t>
            </a:r>
            <a:r>
              <a:rPr lang="it-IT" sz="1200" dirty="0" smtClean="0"/>
              <a:t>,</a:t>
            </a:r>
          </a:p>
          <a:p>
            <a:r>
              <a:rPr lang="it-IT" sz="1200" dirty="0"/>
              <a:t>	</a:t>
            </a:r>
            <a:r>
              <a:rPr lang="it-IT" sz="1200" dirty="0" smtClean="0"/>
              <a:t>	</a:t>
            </a:r>
            <a:r>
              <a:rPr lang="it-IT" sz="1200" dirty="0" err="1" smtClean="0"/>
              <a:t>ResultSet.</a:t>
            </a:r>
            <a:r>
              <a:rPr lang="it-IT" sz="1200" b="1" i="1" dirty="0" err="1" smtClean="0"/>
              <a:t>TYPE_SCROLL_INSENSITIVE</a:t>
            </a:r>
            <a:r>
              <a:rPr lang="it-IT" sz="1200" dirty="0" err="1" smtClean="0"/>
              <a:t>,ResultSet.</a:t>
            </a:r>
            <a:r>
              <a:rPr lang="it-IT" sz="1200" b="1" i="1" dirty="0" err="1" smtClean="0"/>
              <a:t>CONCUR_UPDATABLE</a:t>
            </a:r>
            <a:r>
              <a:rPr lang="it-IT" sz="1200" dirty="0"/>
              <a:t>);</a:t>
            </a:r>
            <a:br>
              <a:rPr lang="it-IT" sz="1200" dirty="0"/>
            </a:br>
            <a:r>
              <a:rPr lang="it-IT" sz="1200" dirty="0"/>
              <a:t>    </a:t>
            </a:r>
            <a:r>
              <a:rPr lang="it-IT" sz="1200" dirty="0" err="1"/>
              <a:t>ResultSet</a:t>
            </a:r>
            <a:r>
              <a:rPr lang="it-IT" sz="1200" dirty="0"/>
              <a:t> </a:t>
            </a:r>
            <a:r>
              <a:rPr lang="it-IT" sz="1200" dirty="0" err="1"/>
              <a:t>rs</a:t>
            </a:r>
            <a:r>
              <a:rPr lang="it-IT" sz="1200" dirty="0"/>
              <a:t> = </a:t>
            </a:r>
            <a:r>
              <a:rPr lang="it-IT" sz="1200" dirty="0" err="1"/>
              <a:t>st.executeQuery</a:t>
            </a:r>
            <a:r>
              <a:rPr lang="it-IT" sz="1200" dirty="0"/>
              <a:t>();</a:t>
            </a:r>
            <a:br>
              <a:rPr lang="it-IT" sz="1200" dirty="0"/>
            </a:br>
            <a:r>
              <a:rPr lang="it-IT" sz="1200" dirty="0"/>
              <a:t/>
            </a:r>
            <a:br>
              <a:rPr lang="it-IT" sz="1200" dirty="0"/>
            </a:br>
            <a:r>
              <a:rPr lang="it-IT" sz="1200" dirty="0"/>
              <a:t/>
            </a:r>
            <a:br>
              <a:rPr lang="it-IT" sz="1200" dirty="0"/>
            </a:br>
            <a:r>
              <a:rPr lang="it-IT" sz="1200" dirty="0"/>
              <a:t>    </a:t>
            </a:r>
            <a:r>
              <a:rPr lang="it-IT" sz="1200" b="1" dirty="0" err="1"/>
              <a:t>if</a:t>
            </a:r>
            <a:r>
              <a:rPr lang="it-IT" sz="1200" dirty="0"/>
              <a:t>(</a:t>
            </a:r>
            <a:r>
              <a:rPr lang="it-IT" sz="1200" dirty="0" err="1"/>
              <a:t>rs.absolute</a:t>
            </a:r>
            <a:r>
              <a:rPr lang="it-IT" sz="1200" dirty="0"/>
              <a:t>(1))</a:t>
            </a:r>
            <a:br>
              <a:rPr lang="it-IT" sz="1200" dirty="0"/>
            </a:br>
            <a:r>
              <a:rPr lang="it-IT" sz="1200" dirty="0"/>
              <a:t>        </a:t>
            </a:r>
            <a:r>
              <a:rPr lang="it-IT" sz="1200" dirty="0" err="1"/>
              <a:t>System.</a:t>
            </a:r>
            <a:r>
              <a:rPr lang="it-IT" sz="1200" b="1" i="1" dirty="0" err="1"/>
              <a:t>out</a:t>
            </a:r>
            <a:r>
              <a:rPr lang="it-IT" sz="1200" dirty="0" err="1"/>
              <a:t>.println</a:t>
            </a:r>
            <a:r>
              <a:rPr lang="it-IT" sz="1200" dirty="0"/>
              <a:t>(</a:t>
            </a:r>
            <a:r>
              <a:rPr lang="it-IT" sz="1200" b="1" dirty="0"/>
              <a:t>"Prodotto in prima posizione: " </a:t>
            </a:r>
            <a:r>
              <a:rPr lang="it-IT" sz="1200" dirty="0"/>
              <a:t>+ </a:t>
            </a:r>
            <a:r>
              <a:rPr lang="it-IT" sz="1200" dirty="0" err="1"/>
              <a:t>rs.getString</a:t>
            </a:r>
            <a:r>
              <a:rPr lang="it-IT" sz="1200" dirty="0"/>
              <a:t>(</a:t>
            </a:r>
            <a:r>
              <a:rPr lang="it-IT" sz="1200" b="1" dirty="0"/>
              <a:t>"Nome"</a:t>
            </a:r>
            <a:r>
              <a:rPr lang="it-IT" sz="1200" dirty="0"/>
              <a:t>));</a:t>
            </a:r>
            <a:br>
              <a:rPr lang="it-IT" sz="1200" dirty="0"/>
            </a:br>
            <a:r>
              <a:rPr lang="it-IT" sz="1200" dirty="0"/>
              <a:t/>
            </a:r>
            <a:br>
              <a:rPr lang="it-IT" sz="1200" dirty="0"/>
            </a:br>
            <a:r>
              <a:rPr lang="it-IT" sz="1200" dirty="0"/>
              <a:t>    </a:t>
            </a:r>
            <a:r>
              <a:rPr lang="it-IT" sz="1200" dirty="0" err="1"/>
              <a:t>rs.updateString</a:t>
            </a:r>
            <a:r>
              <a:rPr lang="it-IT" sz="1200" dirty="0"/>
              <a:t>(</a:t>
            </a:r>
            <a:r>
              <a:rPr lang="it-IT" sz="1200" b="1" dirty="0"/>
              <a:t>"</a:t>
            </a:r>
            <a:r>
              <a:rPr lang="it-IT" sz="1200" b="1" dirty="0" err="1"/>
              <a:t>Nome"</a:t>
            </a:r>
            <a:r>
              <a:rPr lang="it-IT" sz="1200" dirty="0" err="1"/>
              <a:t>,</a:t>
            </a:r>
            <a:r>
              <a:rPr lang="it-IT" sz="1200" b="1" dirty="0" err="1"/>
              <a:t>"Laptop</a:t>
            </a:r>
            <a:r>
              <a:rPr lang="it-IT" sz="1200" b="1" dirty="0"/>
              <a:t>"</a:t>
            </a:r>
            <a:r>
              <a:rPr lang="it-IT" sz="1200" dirty="0"/>
              <a:t>);</a:t>
            </a:r>
            <a:br>
              <a:rPr lang="it-IT" sz="1200" dirty="0"/>
            </a:br>
            <a:r>
              <a:rPr lang="it-IT" sz="1200" dirty="0"/>
              <a:t>    </a:t>
            </a:r>
            <a:r>
              <a:rPr lang="it-IT" sz="1200" dirty="0" err="1"/>
              <a:t>rs.updateRow</a:t>
            </a:r>
            <a:r>
              <a:rPr lang="it-IT" sz="1200" dirty="0"/>
              <a:t>();</a:t>
            </a:r>
            <a:br>
              <a:rPr lang="it-IT" sz="1200" dirty="0"/>
            </a:br>
            <a:r>
              <a:rPr lang="it-IT" sz="1200" dirty="0"/>
              <a:t/>
            </a:r>
            <a:br>
              <a:rPr lang="it-IT" sz="1200" dirty="0"/>
            </a:br>
            <a:r>
              <a:rPr lang="it-IT" sz="1200" dirty="0"/>
              <a:t>    </a:t>
            </a:r>
            <a:r>
              <a:rPr lang="it-IT" sz="1200" dirty="0" err="1"/>
              <a:t>rs.moveToInsertRow</a:t>
            </a:r>
            <a:r>
              <a:rPr lang="it-IT" sz="1200" dirty="0"/>
              <a:t>();</a:t>
            </a:r>
            <a:br>
              <a:rPr lang="it-IT" sz="1200" dirty="0"/>
            </a:br>
            <a:r>
              <a:rPr lang="it-IT" sz="1200" dirty="0"/>
              <a:t>    </a:t>
            </a:r>
            <a:r>
              <a:rPr lang="it-IT" sz="1200" dirty="0" err="1"/>
              <a:t>rs.updateString</a:t>
            </a:r>
            <a:r>
              <a:rPr lang="it-IT" sz="1200" dirty="0"/>
              <a:t>(</a:t>
            </a:r>
            <a:r>
              <a:rPr lang="it-IT" sz="1200" b="1" dirty="0"/>
              <a:t>"CP"</a:t>
            </a:r>
            <a:r>
              <a:rPr lang="it-IT" sz="1200" dirty="0"/>
              <a:t>,</a:t>
            </a:r>
            <a:r>
              <a:rPr lang="it-IT" sz="1200" b="1" dirty="0"/>
              <a:t>"0004"</a:t>
            </a:r>
            <a:r>
              <a:rPr lang="it-IT" sz="1200" dirty="0"/>
              <a:t>);</a:t>
            </a:r>
            <a:br>
              <a:rPr lang="it-IT" sz="1200" dirty="0"/>
            </a:br>
            <a:r>
              <a:rPr lang="it-IT" sz="1200" dirty="0"/>
              <a:t>    </a:t>
            </a:r>
            <a:r>
              <a:rPr lang="it-IT" sz="1200" dirty="0" err="1"/>
              <a:t>rs.updateString</a:t>
            </a:r>
            <a:r>
              <a:rPr lang="it-IT" sz="1200" dirty="0"/>
              <a:t>(</a:t>
            </a:r>
            <a:r>
              <a:rPr lang="it-IT" sz="1200" b="1" dirty="0"/>
              <a:t>"</a:t>
            </a:r>
            <a:r>
              <a:rPr lang="it-IT" sz="1200" b="1" dirty="0" err="1"/>
              <a:t>Marca"</a:t>
            </a:r>
            <a:r>
              <a:rPr lang="it-IT" sz="1200" dirty="0" err="1"/>
              <a:t>,</a:t>
            </a:r>
            <a:r>
              <a:rPr lang="it-IT" sz="1200" b="1" dirty="0" err="1"/>
              <a:t>"Apple</a:t>
            </a:r>
            <a:r>
              <a:rPr lang="it-IT" sz="1200" b="1" dirty="0"/>
              <a:t>"</a:t>
            </a:r>
            <a:r>
              <a:rPr lang="it-IT" sz="1200" dirty="0"/>
              <a:t>);</a:t>
            </a:r>
            <a:br>
              <a:rPr lang="it-IT" sz="1200" dirty="0"/>
            </a:br>
            <a:r>
              <a:rPr lang="it-IT" sz="1200" dirty="0"/>
              <a:t>    </a:t>
            </a:r>
            <a:r>
              <a:rPr lang="it-IT" sz="1200" dirty="0" err="1"/>
              <a:t>rs.updateString</a:t>
            </a:r>
            <a:r>
              <a:rPr lang="it-IT" sz="1200" dirty="0"/>
              <a:t>(</a:t>
            </a:r>
            <a:r>
              <a:rPr lang="it-IT" sz="1200" b="1" dirty="0"/>
              <a:t>"</a:t>
            </a:r>
            <a:r>
              <a:rPr lang="it-IT" sz="1200" b="1" dirty="0" err="1"/>
              <a:t>Nome"</a:t>
            </a:r>
            <a:r>
              <a:rPr lang="it-IT" sz="1200" dirty="0" err="1"/>
              <a:t>,</a:t>
            </a:r>
            <a:r>
              <a:rPr lang="it-IT" sz="1200" b="1" dirty="0" err="1"/>
              <a:t>"Mobile</a:t>
            </a:r>
            <a:r>
              <a:rPr lang="it-IT" sz="1200" b="1" dirty="0"/>
              <a:t>"</a:t>
            </a:r>
            <a:r>
              <a:rPr lang="it-IT" sz="1200" dirty="0"/>
              <a:t>);</a:t>
            </a:r>
            <a:br>
              <a:rPr lang="it-IT" sz="1200" dirty="0"/>
            </a:br>
            <a:r>
              <a:rPr lang="it-IT" sz="1200" dirty="0"/>
              <a:t>    </a:t>
            </a:r>
            <a:r>
              <a:rPr lang="it-IT" sz="1200" dirty="0" err="1"/>
              <a:t>rs.updateString</a:t>
            </a:r>
            <a:r>
              <a:rPr lang="it-IT" sz="1200" dirty="0"/>
              <a:t>(</a:t>
            </a:r>
            <a:r>
              <a:rPr lang="it-IT" sz="1200" b="1" dirty="0"/>
              <a:t>"Modello"</a:t>
            </a:r>
            <a:r>
              <a:rPr lang="it-IT" sz="1200" dirty="0"/>
              <a:t>,</a:t>
            </a:r>
            <a:r>
              <a:rPr lang="it-IT" sz="1200" b="1" dirty="0"/>
              <a:t>"</a:t>
            </a:r>
            <a:r>
              <a:rPr lang="it-IT" sz="1200" b="1" dirty="0" err="1"/>
              <a:t>Iphone</a:t>
            </a:r>
            <a:r>
              <a:rPr lang="it-IT" sz="1200" b="1" dirty="0"/>
              <a:t>"</a:t>
            </a:r>
            <a:r>
              <a:rPr lang="it-IT" sz="1200" dirty="0"/>
              <a:t>);</a:t>
            </a:r>
            <a:br>
              <a:rPr lang="it-IT" sz="1200" dirty="0"/>
            </a:br>
            <a:r>
              <a:rPr lang="it-IT" sz="1200" dirty="0"/>
              <a:t/>
            </a:r>
            <a:br>
              <a:rPr lang="it-IT" sz="1200" dirty="0"/>
            </a:br>
            <a:r>
              <a:rPr lang="it-IT" sz="1200" dirty="0"/>
              <a:t>    </a:t>
            </a:r>
            <a:r>
              <a:rPr lang="it-IT" sz="1200" dirty="0" err="1"/>
              <a:t>rs.insertRow</a:t>
            </a:r>
            <a:r>
              <a:rPr lang="it-IT" sz="1200" dirty="0"/>
              <a:t>();</a:t>
            </a:r>
            <a:br>
              <a:rPr lang="it-IT" sz="1200" dirty="0"/>
            </a:br>
            <a:r>
              <a:rPr lang="it-IT" sz="1200" dirty="0"/>
              <a:t/>
            </a:r>
            <a:br>
              <a:rPr lang="it-IT" sz="1200" dirty="0"/>
            </a:br>
            <a:r>
              <a:rPr lang="it-IT" sz="1200" dirty="0"/>
              <a:t>    </a:t>
            </a:r>
            <a:r>
              <a:rPr lang="it-IT" sz="1200" dirty="0" err="1"/>
              <a:t>connection.close</a:t>
            </a:r>
            <a:r>
              <a:rPr lang="it-IT" sz="1200" dirty="0"/>
              <a:t>();</a:t>
            </a:r>
            <a:br>
              <a:rPr lang="it-IT" sz="1200" dirty="0"/>
            </a:br>
            <a:r>
              <a:rPr lang="it-IT" sz="1200" dirty="0"/>
              <a:t/>
            </a:r>
            <a:br>
              <a:rPr lang="it-IT" sz="1200" dirty="0"/>
            </a:br>
            <a:r>
              <a:rPr lang="it-IT" sz="1200" dirty="0"/>
              <a:t>} </a:t>
            </a:r>
            <a:r>
              <a:rPr lang="it-IT" sz="1200" b="1" dirty="0"/>
              <a:t>catch </a:t>
            </a:r>
            <a:r>
              <a:rPr lang="it-IT" sz="1200" dirty="0"/>
              <a:t>(</a:t>
            </a:r>
            <a:r>
              <a:rPr lang="it-IT" sz="1200" dirty="0" err="1"/>
              <a:t>SQLException</a:t>
            </a:r>
            <a:r>
              <a:rPr lang="it-IT" sz="1200" dirty="0"/>
              <a:t> e) {</a:t>
            </a:r>
            <a:br>
              <a:rPr lang="it-IT" sz="1200" dirty="0"/>
            </a:br>
            <a:r>
              <a:rPr lang="it-IT" sz="1200" dirty="0"/>
              <a:t>    </a:t>
            </a:r>
            <a:r>
              <a:rPr lang="it-IT" sz="1200" dirty="0" err="1"/>
              <a:t>e.printStackTrace</a:t>
            </a:r>
            <a:r>
              <a:rPr lang="it-IT" sz="1200" dirty="0"/>
              <a:t>();</a:t>
            </a:r>
            <a:br>
              <a:rPr lang="it-IT" sz="1200" dirty="0"/>
            </a:br>
            <a:r>
              <a:rPr lang="it-IT" sz="1200" dirty="0"/>
              <a:t>}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5142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JdbcRowSets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01080"/>
            <a:ext cx="8229600" cy="5208240"/>
          </a:xfrm>
        </p:spPr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err="1" smtClean="0"/>
              <a:t>ResultSet</a:t>
            </a:r>
            <a:r>
              <a:rPr lang="it-IT" dirty="0" smtClean="0"/>
              <a:t> avanzati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Mantengono la connessione al data </a:t>
            </a:r>
            <a:r>
              <a:rPr lang="it-IT" dirty="0" smtClean="0"/>
              <a:t>source.</a:t>
            </a:r>
            <a:endParaRPr lang="it-IT" dirty="0" smtClean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Non richiedono la creazione di </a:t>
            </a:r>
            <a:r>
              <a:rPr lang="it-IT" dirty="0" err="1" smtClean="0"/>
              <a:t>Statements</a:t>
            </a:r>
            <a:endParaRPr lang="it-IT" dirty="0"/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incapsulano dei </a:t>
            </a:r>
            <a:r>
              <a:rPr lang="it-IT" dirty="0" err="1" smtClean="0">
                <a:solidFill>
                  <a:schemeClr val="tx1"/>
                </a:solidFill>
              </a:rPr>
              <a:t>PreparedStatement</a:t>
            </a:r>
            <a:endParaRPr lang="it-IT" dirty="0" smtClean="0">
              <a:solidFill>
                <a:schemeClr val="tx1"/>
              </a:solidFill>
            </a:endParaRP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metodo </a:t>
            </a:r>
            <a:r>
              <a:rPr lang="it-IT" dirty="0" err="1" smtClean="0">
                <a:solidFill>
                  <a:schemeClr val="tx1"/>
                </a:solidFill>
              </a:rPr>
              <a:t>setCommand</a:t>
            </a:r>
            <a:r>
              <a:rPr lang="it-IT" dirty="0" smtClean="0">
                <a:solidFill>
                  <a:schemeClr val="tx1"/>
                </a:solidFill>
              </a:rPr>
              <a:t>(</a:t>
            </a:r>
            <a:r>
              <a:rPr lang="it-IT" dirty="0" err="1" smtClean="0">
                <a:solidFill>
                  <a:schemeClr val="tx1"/>
                </a:solidFill>
              </a:rPr>
              <a:t>String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query</a:t>
            </a:r>
            <a:r>
              <a:rPr lang="it-IT" dirty="0" smtClean="0">
                <a:solidFill>
                  <a:schemeClr val="tx1"/>
                </a:solidFill>
              </a:rPr>
              <a:t>).</a:t>
            </a:r>
            <a:endParaRPr lang="it-IT" dirty="0" smtClean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Non richiedono la creazione di </a:t>
            </a:r>
            <a:r>
              <a:rPr lang="it-IT" dirty="0" err="1" smtClean="0"/>
              <a:t>ResultSet</a:t>
            </a:r>
            <a:endParaRPr lang="it-IT" dirty="0"/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incapsulano dei </a:t>
            </a:r>
            <a:r>
              <a:rPr lang="it-IT" dirty="0" err="1" smtClean="0">
                <a:solidFill>
                  <a:schemeClr val="tx1"/>
                </a:solidFill>
              </a:rPr>
              <a:t>ResultSet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  <a:endParaRPr lang="it-IT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Offrono insieme i metodi di Statement e di </a:t>
            </a:r>
            <a:r>
              <a:rPr lang="it-IT" dirty="0" err="1" smtClean="0"/>
              <a:t>ResultSet</a:t>
            </a:r>
            <a:endParaRPr lang="it-IT" dirty="0" smtClean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Sono per default </a:t>
            </a:r>
            <a:r>
              <a:rPr lang="it-IT" i="1" dirty="0" err="1" smtClean="0"/>
              <a:t>scrollable</a:t>
            </a:r>
            <a:r>
              <a:rPr lang="it-IT" i="1" dirty="0" smtClean="0"/>
              <a:t> </a:t>
            </a:r>
            <a:r>
              <a:rPr lang="it-IT" dirty="0" smtClean="0"/>
              <a:t>e </a:t>
            </a:r>
            <a:r>
              <a:rPr lang="it-IT" i="1" dirty="0" err="1" smtClean="0"/>
              <a:t>updatable</a:t>
            </a:r>
            <a:r>
              <a:rPr lang="it-IT" i="1" dirty="0" smtClean="0"/>
              <a:t>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Nel package </a:t>
            </a:r>
            <a:r>
              <a:rPr lang="it-IT" dirty="0" err="1" smtClean="0"/>
              <a:t>javax.sql</a:t>
            </a:r>
            <a:r>
              <a:rPr lang="it-IT" dirty="0" smtClean="0"/>
              <a:t>.*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Alcune varianti (</a:t>
            </a:r>
            <a:r>
              <a:rPr lang="it-IT" dirty="0" err="1" smtClean="0"/>
              <a:t>FilteredRowSet</a:t>
            </a:r>
            <a:r>
              <a:rPr lang="it-IT" dirty="0" smtClean="0"/>
              <a:t>, </a:t>
            </a:r>
            <a:r>
              <a:rPr lang="it-IT" dirty="0" err="1" smtClean="0"/>
              <a:t>CachedRowSet</a:t>
            </a:r>
            <a:r>
              <a:rPr lang="it-IT" dirty="0" smtClean="0"/>
              <a:t>).</a:t>
            </a:r>
            <a:endParaRPr lang="it-IT" dirty="0" smtClean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1026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JdbcRowSets</a:t>
            </a:r>
            <a:r>
              <a:rPr lang="it-IT" dirty="0" smtClean="0"/>
              <a:t> (esempio)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42656"/>
          </a:xfrm>
        </p:spPr>
        <p:txBody>
          <a:bodyPr/>
          <a:lstStyle/>
          <a:p>
            <a:r>
              <a:rPr lang="it-IT" sz="1100" b="1" dirty="0" err="1"/>
              <a:t>try</a:t>
            </a:r>
            <a:r>
              <a:rPr lang="it-IT" sz="1100" b="1" dirty="0"/>
              <a:t> </a:t>
            </a:r>
            <a:r>
              <a:rPr lang="it-IT" sz="1100" dirty="0"/>
              <a:t>{</a:t>
            </a:r>
            <a:br>
              <a:rPr lang="it-IT" sz="1100" dirty="0"/>
            </a:br>
            <a:r>
              <a:rPr lang="it-IT" sz="1100" dirty="0"/>
              <a:t>    Connection connection = </a:t>
            </a:r>
            <a:endParaRPr lang="it-IT" sz="1100" dirty="0" smtClean="0"/>
          </a:p>
          <a:p>
            <a:r>
              <a:rPr lang="it-IT" sz="1100" dirty="0"/>
              <a:t>	</a:t>
            </a:r>
            <a:r>
              <a:rPr lang="it-IT" sz="1100" dirty="0" smtClean="0"/>
              <a:t>	</a:t>
            </a:r>
            <a:r>
              <a:rPr lang="it-IT" sz="1100" dirty="0" err="1" smtClean="0"/>
              <a:t>DriverManager.</a:t>
            </a:r>
            <a:r>
              <a:rPr lang="it-IT" sz="1100" i="1" dirty="0" err="1" smtClean="0"/>
              <a:t>getConnection</a:t>
            </a:r>
            <a:r>
              <a:rPr lang="it-IT" sz="1100" dirty="0"/>
              <a:t>(</a:t>
            </a:r>
            <a:r>
              <a:rPr lang="it-IT" sz="1100" b="1" dirty="0"/>
              <a:t>"</a:t>
            </a:r>
            <a:r>
              <a:rPr lang="it-IT" sz="1100" b="1" dirty="0" err="1"/>
              <a:t>jdbc:postgresql:prove_luigi</a:t>
            </a:r>
            <a:r>
              <a:rPr lang="it-IT" sz="1100" b="1" dirty="0"/>
              <a:t>"</a:t>
            </a:r>
            <a:r>
              <a:rPr lang="it-IT" sz="1100" dirty="0"/>
              <a:t>, </a:t>
            </a:r>
            <a:r>
              <a:rPr lang="it-IT" sz="1100" dirty="0" err="1"/>
              <a:t>connectionProperties</a:t>
            </a:r>
            <a:r>
              <a:rPr lang="it-IT" sz="1100" dirty="0"/>
              <a:t>);</a:t>
            </a:r>
            <a:br>
              <a:rPr lang="it-IT" sz="1100" dirty="0"/>
            </a:br>
            <a:r>
              <a:rPr lang="it-IT" sz="1100" dirty="0"/>
              <a:t/>
            </a:r>
            <a:br>
              <a:rPr lang="it-IT" sz="1100" dirty="0"/>
            </a:br>
            <a:r>
              <a:rPr lang="it-IT" sz="1100" dirty="0"/>
              <a:t>    </a:t>
            </a:r>
            <a:r>
              <a:rPr lang="it-IT" sz="1100" dirty="0" err="1"/>
              <a:t>String</a:t>
            </a:r>
            <a:r>
              <a:rPr lang="it-IT" sz="1100" dirty="0"/>
              <a:t> </a:t>
            </a:r>
            <a:r>
              <a:rPr lang="it-IT" sz="1100" dirty="0" err="1"/>
              <a:t>query</a:t>
            </a:r>
            <a:r>
              <a:rPr lang="it-IT" sz="1100" dirty="0"/>
              <a:t> = </a:t>
            </a:r>
            <a:r>
              <a:rPr lang="it-IT" sz="1100" b="1" dirty="0"/>
              <a:t>"SELECT *  from \"</a:t>
            </a:r>
            <a:r>
              <a:rPr lang="it-IT" sz="1100" b="1" dirty="0" err="1"/>
              <a:t>prodotti_fornitori</a:t>
            </a:r>
            <a:r>
              <a:rPr lang="it-IT" sz="1100" b="1" dirty="0"/>
              <a:t>\".\"Prodotti\" WHERE \"CP\" = ?"</a:t>
            </a:r>
            <a:r>
              <a:rPr lang="it-IT" sz="1100" dirty="0"/>
              <a:t>;</a:t>
            </a:r>
            <a:br>
              <a:rPr lang="it-IT" sz="1100" dirty="0"/>
            </a:br>
            <a:r>
              <a:rPr lang="it-IT" sz="1100" dirty="0"/>
              <a:t/>
            </a:r>
            <a:br>
              <a:rPr lang="it-IT" sz="1100" dirty="0"/>
            </a:br>
            <a:r>
              <a:rPr lang="it-IT" sz="1100" dirty="0"/>
              <a:t>    </a:t>
            </a:r>
            <a:r>
              <a:rPr lang="it-IT" sz="1100" dirty="0" err="1"/>
              <a:t>JdbcRowSet</a:t>
            </a:r>
            <a:r>
              <a:rPr lang="it-IT" sz="1100" dirty="0"/>
              <a:t> </a:t>
            </a:r>
            <a:r>
              <a:rPr lang="it-IT" sz="1100" dirty="0" err="1"/>
              <a:t>jrs</a:t>
            </a:r>
            <a:r>
              <a:rPr lang="it-IT" sz="1100" dirty="0"/>
              <a:t> = </a:t>
            </a:r>
            <a:r>
              <a:rPr lang="it-IT" sz="1100" b="1" dirty="0"/>
              <a:t>new </a:t>
            </a:r>
            <a:r>
              <a:rPr lang="it-IT" sz="1100" dirty="0" err="1"/>
              <a:t>JdbcRowSetImpl</a:t>
            </a:r>
            <a:r>
              <a:rPr lang="it-IT" sz="1100" dirty="0"/>
              <a:t>(connection);</a:t>
            </a:r>
            <a:br>
              <a:rPr lang="it-IT" sz="1100" dirty="0"/>
            </a:br>
            <a:r>
              <a:rPr lang="it-IT" sz="1100" dirty="0"/>
              <a:t>    </a:t>
            </a:r>
            <a:r>
              <a:rPr lang="it-IT" sz="1100" dirty="0" err="1"/>
              <a:t>jrs.setCommand</a:t>
            </a:r>
            <a:r>
              <a:rPr lang="it-IT" sz="1100" dirty="0"/>
              <a:t>(</a:t>
            </a:r>
            <a:r>
              <a:rPr lang="it-IT" sz="1100" dirty="0" err="1"/>
              <a:t>query</a:t>
            </a:r>
            <a:r>
              <a:rPr lang="it-IT" sz="1100" dirty="0"/>
              <a:t>);</a:t>
            </a:r>
            <a:br>
              <a:rPr lang="it-IT" sz="1100" dirty="0"/>
            </a:br>
            <a:r>
              <a:rPr lang="it-IT" sz="1100" dirty="0"/>
              <a:t>    </a:t>
            </a:r>
            <a:r>
              <a:rPr lang="it-IT" sz="1100" dirty="0" err="1"/>
              <a:t>jrs.setString</a:t>
            </a:r>
            <a:r>
              <a:rPr lang="it-IT" sz="1100" dirty="0"/>
              <a:t>(1,</a:t>
            </a:r>
            <a:r>
              <a:rPr lang="it-IT" sz="1100" b="1" dirty="0"/>
              <a:t>"0001"</a:t>
            </a:r>
            <a:r>
              <a:rPr lang="it-IT" sz="1100" dirty="0"/>
              <a:t>);</a:t>
            </a:r>
            <a:br>
              <a:rPr lang="it-IT" sz="1100" dirty="0"/>
            </a:br>
            <a:r>
              <a:rPr lang="it-IT" sz="1100" dirty="0"/>
              <a:t>    </a:t>
            </a:r>
            <a:r>
              <a:rPr lang="it-IT" sz="1100" dirty="0" err="1"/>
              <a:t>jrs.execute</a:t>
            </a:r>
            <a:r>
              <a:rPr lang="it-IT" sz="1100" dirty="0"/>
              <a:t>();</a:t>
            </a:r>
            <a:br>
              <a:rPr lang="it-IT" sz="1100" dirty="0"/>
            </a:br>
            <a:r>
              <a:rPr lang="it-IT" sz="1100" dirty="0"/>
              <a:t>    </a:t>
            </a:r>
            <a:r>
              <a:rPr lang="it-IT" sz="1100" dirty="0" err="1"/>
              <a:t>jrs.next</a:t>
            </a:r>
            <a:r>
              <a:rPr lang="it-IT" sz="1100" dirty="0"/>
              <a:t>();</a:t>
            </a:r>
            <a:br>
              <a:rPr lang="it-IT" sz="1100" dirty="0"/>
            </a:br>
            <a:r>
              <a:rPr lang="it-IT" sz="1100" dirty="0"/>
              <a:t/>
            </a:r>
            <a:br>
              <a:rPr lang="it-IT" sz="1100" dirty="0"/>
            </a:br>
            <a:r>
              <a:rPr lang="it-IT" sz="1100" dirty="0"/>
              <a:t>    </a:t>
            </a:r>
            <a:r>
              <a:rPr lang="it-IT" sz="1100" dirty="0" err="1"/>
              <a:t>String</a:t>
            </a:r>
            <a:r>
              <a:rPr lang="it-IT" sz="1100" dirty="0"/>
              <a:t> nome = </a:t>
            </a:r>
            <a:r>
              <a:rPr lang="it-IT" sz="1100" dirty="0" err="1"/>
              <a:t>jrs.getString</a:t>
            </a:r>
            <a:r>
              <a:rPr lang="it-IT" sz="1100" dirty="0"/>
              <a:t>(</a:t>
            </a:r>
            <a:r>
              <a:rPr lang="it-IT" sz="1100" b="1" dirty="0"/>
              <a:t>"Nome"</a:t>
            </a:r>
            <a:r>
              <a:rPr lang="it-IT" sz="1100" dirty="0"/>
              <a:t>);</a:t>
            </a:r>
            <a:br>
              <a:rPr lang="it-IT" sz="1100" dirty="0"/>
            </a:br>
            <a:r>
              <a:rPr lang="it-IT" sz="1100" dirty="0"/>
              <a:t>    </a:t>
            </a:r>
            <a:r>
              <a:rPr lang="it-IT" sz="1100" dirty="0" err="1"/>
              <a:t>System.</a:t>
            </a:r>
            <a:r>
              <a:rPr lang="it-IT" sz="1100" b="1" i="1" dirty="0" err="1"/>
              <a:t>out</a:t>
            </a:r>
            <a:r>
              <a:rPr lang="it-IT" sz="1100" dirty="0" err="1"/>
              <a:t>.println</a:t>
            </a:r>
            <a:r>
              <a:rPr lang="it-IT" sz="1100" dirty="0"/>
              <a:t>(</a:t>
            </a:r>
            <a:r>
              <a:rPr lang="it-IT" sz="1100" b="1" dirty="0"/>
              <a:t>"Il nome del primo prodotto è: " </a:t>
            </a:r>
            <a:r>
              <a:rPr lang="it-IT" sz="1100" dirty="0"/>
              <a:t>+ nome);</a:t>
            </a:r>
            <a:br>
              <a:rPr lang="it-IT" sz="1100" dirty="0"/>
            </a:br>
            <a:r>
              <a:rPr lang="it-IT" sz="1100" dirty="0"/>
              <a:t/>
            </a:r>
            <a:br>
              <a:rPr lang="it-IT" sz="1100" dirty="0"/>
            </a:br>
            <a:r>
              <a:rPr lang="it-IT" sz="1100" dirty="0"/>
              <a:t>    </a:t>
            </a:r>
            <a:r>
              <a:rPr lang="it-IT" sz="1100" dirty="0" err="1"/>
              <a:t>jrs.updateString</a:t>
            </a:r>
            <a:r>
              <a:rPr lang="it-IT" sz="1100" dirty="0"/>
              <a:t>(</a:t>
            </a:r>
            <a:r>
              <a:rPr lang="it-IT" sz="1100" b="1" dirty="0"/>
              <a:t>"</a:t>
            </a:r>
            <a:r>
              <a:rPr lang="it-IT" sz="1100" b="1" dirty="0" err="1"/>
              <a:t>Nome"</a:t>
            </a:r>
            <a:r>
              <a:rPr lang="it-IT" sz="1100" dirty="0" err="1"/>
              <a:t>,</a:t>
            </a:r>
            <a:r>
              <a:rPr lang="it-IT" sz="1100" b="1" dirty="0" err="1"/>
              <a:t>"Laptop</a:t>
            </a:r>
            <a:r>
              <a:rPr lang="it-IT" sz="1100" b="1" dirty="0"/>
              <a:t>"</a:t>
            </a:r>
            <a:r>
              <a:rPr lang="it-IT" sz="1100" dirty="0"/>
              <a:t>);</a:t>
            </a:r>
            <a:br>
              <a:rPr lang="it-IT" sz="1100" dirty="0"/>
            </a:br>
            <a:r>
              <a:rPr lang="it-IT" sz="1100" dirty="0"/>
              <a:t>    </a:t>
            </a:r>
            <a:r>
              <a:rPr lang="it-IT" sz="1100" dirty="0" err="1"/>
              <a:t>jrs.updateRow</a:t>
            </a:r>
            <a:r>
              <a:rPr lang="it-IT" sz="1100" dirty="0"/>
              <a:t>();</a:t>
            </a:r>
            <a:br>
              <a:rPr lang="it-IT" sz="1100" dirty="0"/>
            </a:br>
            <a:r>
              <a:rPr lang="it-IT" sz="1100" dirty="0"/>
              <a:t/>
            </a:r>
            <a:br>
              <a:rPr lang="it-IT" sz="1100" dirty="0"/>
            </a:br>
            <a:r>
              <a:rPr lang="it-IT" sz="1100" dirty="0"/>
              <a:t>    nome = </a:t>
            </a:r>
            <a:r>
              <a:rPr lang="it-IT" sz="1100" dirty="0" err="1"/>
              <a:t>jrs.getString</a:t>
            </a:r>
            <a:r>
              <a:rPr lang="it-IT" sz="1100" dirty="0"/>
              <a:t>(</a:t>
            </a:r>
            <a:r>
              <a:rPr lang="it-IT" sz="1100" b="1" dirty="0"/>
              <a:t>"Nome"</a:t>
            </a:r>
            <a:r>
              <a:rPr lang="it-IT" sz="1100" dirty="0"/>
              <a:t>);</a:t>
            </a:r>
            <a:br>
              <a:rPr lang="it-IT" sz="1100" dirty="0"/>
            </a:br>
            <a:r>
              <a:rPr lang="it-IT" sz="1100" dirty="0"/>
              <a:t/>
            </a:r>
            <a:br>
              <a:rPr lang="it-IT" sz="1100" dirty="0"/>
            </a:br>
            <a:r>
              <a:rPr lang="it-IT" sz="1100" dirty="0"/>
              <a:t>    </a:t>
            </a:r>
            <a:r>
              <a:rPr lang="it-IT" sz="1100" dirty="0" err="1"/>
              <a:t>System.</a:t>
            </a:r>
            <a:r>
              <a:rPr lang="it-IT" sz="1100" b="1" i="1" dirty="0" err="1"/>
              <a:t>out</a:t>
            </a:r>
            <a:r>
              <a:rPr lang="it-IT" sz="1100" dirty="0" err="1"/>
              <a:t>.println</a:t>
            </a:r>
            <a:r>
              <a:rPr lang="it-IT" sz="1100" dirty="0"/>
              <a:t>(</a:t>
            </a:r>
            <a:r>
              <a:rPr lang="it-IT" sz="1100" b="1" dirty="0"/>
              <a:t>"Il nome del primo prodotto è ora: " </a:t>
            </a:r>
            <a:r>
              <a:rPr lang="it-IT" sz="1100" dirty="0"/>
              <a:t>+ nome);</a:t>
            </a:r>
            <a:br>
              <a:rPr lang="it-IT" sz="1100" dirty="0"/>
            </a:br>
            <a:r>
              <a:rPr lang="it-IT" sz="1100" dirty="0"/>
              <a:t/>
            </a:r>
            <a:br>
              <a:rPr lang="it-IT" sz="1100" dirty="0"/>
            </a:br>
            <a:r>
              <a:rPr lang="it-IT" sz="1100" dirty="0"/>
              <a:t/>
            </a:r>
            <a:br>
              <a:rPr lang="it-IT" sz="1100" dirty="0"/>
            </a:br>
            <a:r>
              <a:rPr lang="it-IT" sz="1100" dirty="0"/>
              <a:t>    </a:t>
            </a:r>
            <a:r>
              <a:rPr lang="it-IT" sz="1100" dirty="0" err="1"/>
              <a:t>connection.close</a:t>
            </a:r>
            <a:r>
              <a:rPr lang="it-IT" sz="1100" dirty="0"/>
              <a:t>();</a:t>
            </a:r>
            <a:br>
              <a:rPr lang="it-IT" sz="1100" dirty="0"/>
            </a:br>
            <a:r>
              <a:rPr lang="it-IT" sz="1100" dirty="0"/>
              <a:t/>
            </a:r>
            <a:br>
              <a:rPr lang="it-IT" sz="1100" dirty="0"/>
            </a:br>
            <a:r>
              <a:rPr lang="it-IT" sz="1100" dirty="0"/>
              <a:t>} </a:t>
            </a:r>
            <a:r>
              <a:rPr lang="it-IT" sz="1100" b="1" dirty="0"/>
              <a:t>catch </a:t>
            </a:r>
            <a:r>
              <a:rPr lang="it-IT" sz="1100" dirty="0"/>
              <a:t>(</a:t>
            </a:r>
            <a:r>
              <a:rPr lang="it-IT" sz="1100" dirty="0" err="1"/>
              <a:t>SQLException</a:t>
            </a:r>
            <a:r>
              <a:rPr lang="it-IT" sz="1100" dirty="0"/>
              <a:t> e) {</a:t>
            </a:r>
            <a:br>
              <a:rPr lang="it-IT" sz="1100" dirty="0"/>
            </a:br>
            <a:r>
              <a:rPr lang="it-IT" sz="1100" dirty="0"/>
              <a:t>    </a:t>
            </a:r>
            <a:r>
              <a:rPr lang="it-IT" sz="1100" dirty="0" err="1"/>
              <a:t>e.printStackTrace</a:t>
            </a:r>
            <a:r>
              <a:rPr lang="it-IT" sz="1100" dirty="0"/>
              <a:t>();</a:t>
            </a:r>
            <a:br>
              <a:rPr lang="it-IT" sz="1100" dirty="0"/>
            </a:br>
            <a:r>
              <a:rPr lang="it-IT" sz="1100" dirty="0"/>
              <a:t>}</a:t>
            </a:r>
            <a:br>
              <a:rPr lang="it-IT" sz="1100" dirty="0"/>
            </a:br>
            <a:endParaRPr lang="it-IT" sz="11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0667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Gestione delle transazioni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Abbiamo utilizzato un approccio semplicistico fino ad ora.</a:t>
            </a:r>
            <a:endParaRPr lang="it-IT" dirty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JDBC permette di gestire pienamente le transazioni.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endParaRPr lang="it-IT" dirty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Metodi di Connection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b="1" dirty="0" err="1" smtClean="0">
                <a:solidFill>
                  <a:schemeClr val="tx1"/>
                </a:solidFill>
              </a:rPr>
              <a:t>setAutoCommit</a:t>
            </a:r>
            <a:r>
              <a:rPr lang="it-IT" dirty="0" smtClean="0">
                <a:solidFill>
                  <a:schemeClr val="tx1"/>
                </a:solidFill>
              </a:rPr>
              <a:t>(</a:t>
            </a:r>
            <a:r>
              <a:rPr lang="it-IT" dirty="0" err="1" smtClean="0">
                <a:solidFill>
                  <a:schemeClr val="tx1"/>
                </a:solidFill>
              </a:rPr>
              <a:t>boolean</a:t>
            </a:r>
            <a:r>
              <a:rPr lang="it-IT" dirty="0" smtClean="0">
                <a:solidFill>
                  <a:schemeClr val="tx1"/>
                </a:solidFill>
              </a:rPr>
              <a:t> b): permette di </a:t>
            </a:r>
            <a:r>
              <a:rPr lang="it-IT" dirty="0" err="1" smtClean="0">
                <a:solidFill>
                  <a:schemeClr val="tx1"/>
                </a:solidFill>
              </a:rPr>
              <a:t>committare</a:t>
            </a:r>
            <a:r>
              <a:rPr lang="it-IT" dirty="0" smtClean="0">
                <a:solidFill>
                  <a:schemeClr val="tx1"/>
                </a:solidFill>
              </a:rPr>
              <a:t> o meno automaticamente ogni statement.</a:t>
            </a:r>
          </a:p>
          <a:p>
            <a:pPr lvl="3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 Per default è </a:t>
            </a:r>
            <a:r>
              <a:rPr lang="it-IT" dirty="0" err="1" smtClean="0">
                <a:solidFill>
                  <a:schemeClr val="tx1"/>
                </a:solidFill>
              </a:rPr>
              <a:t>true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</a:p>
          <a:p>
            <a:pPr lvl="3">
              <a:buClr>
                <a:schemeClr val="tx1"/>
              </a:buClr>
              <a:buFont typeface="Arial" charset="0"/>
              <a:buChar char="•"/>
            </a:pPr>
            <a:endParaRPr lang="it-IT" dirty="0">
              <a:solidFill>
                <a:schemeClr val="tx1"/>
              </a:solidFill>
            </a:endParaRP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Se </a:t>
            </a:r>
            <a:r>
              <a:rPr lang="it-IT" b="1" dirty="0" err="1" smtClean="0">
                <a:solidFill>
                  <a:schemeClr val="tx1"/>
                </a:solidFill>
              </a:rPr>
              <a:t>setAutoCommit</a:t>
            </a:r>
            <a:r>
              <a:rPr lang="it-IT" dirty="0" smtClean="0">
                <a:solidFill>
                  <a:schemeClr val="tx1"/>
                </a:solidFill>
              </a:rPr>
              <a:t>(false)</a:t>
            </a:r>
          </a:p>
          <a:p>
            <a:pPr lvl="3">
              <a:buClr>
                <a:schemeClr val="tx1"/>
              </a:buClr>
              <a:buFont typeface="Arial" charset="0"/>
              <a:buChar char="•"/>
            </a:pPr>
            <a:r>
              <a:rPr lang="it-IT" b="1" dirty="0" err="1" smtClean="0">
                <a:solidFill>
                  <a:schemeClr val="tx1"/>
                </a:solidFill>
              </a:rPr>
              <a:t>commit</a:t>
            </a:r>
            <a:r>
              <a:rPr lang="it-IT" dirty="0" smtClean="0">
                <a:solidFill>
                  <a:schemeClr val="tx1"/>
                </a:solidFill>
              </a:rPr>
              <a:t>(): </a:t>
            </a:r>
            <a:r>
              <a:rPr lang="it-IT" dirty="0" smtClean="0">
                <a:solidFill>
                  <a:schemeClr val="tx1"/>
                </a:solidFill>
              </a:rPr>
              <a:t>fa </a:t>
            </a:r>
            <a:r>
              <a:rPr lang="it-IT" dirty="0" err="1" smtClean="0">
                <a:solidFill>
                  <a:schemeClr val="tx1"/>
                </a:solidFill>
              </a:rPr>
              <a:t>commit</a:t>
            </a:r>
            <a:r>
              <a:rPr lang="it-IT" dirty="0" smtClean="0">
                <a:solidFill>
                  <a:schemeClr val="tx1"/>
                </a:solidFill>
              </a:rPr>
              <a:t> degli </a:t>
            </a:r>
            <a:r>
              <a:rPr lang="it-IT" dirty="0" smtClean="0">
                <a:solidFill>
                  <a:schemeClr val="tx1"/>
                </a:solidFill>
              </a:rPr>
              <a:t>statement correnti</a:t>
            </a:r>
          </a:p>
          <a:p>
            <a:pPr lvl="3">
              <a:buClr>
                <a:schemeClr val="tx1"/>
              </a:buClr>
              <a:buFont typeface="Arial" charset="0"/>
              <a:buChar char="•"/>
            </a:pPr>
            <a:r>
              <a:rPr lang="it-IT" b="1" dirty="0" err="1" smtClean="0">
                <a:solidFill>
                  <a:schemeClr val="tx1"/>
                </a:solidFill>
              </a:rPr>
              <a:t>rollback</a:t>
            </a:r>
            <a:r>
              <a:rPr lang="it-IT" dirty="0" smtClean="0">
                <a:solidFill>
                  <a:schemeClr val="tx1"/>
                </a:solidFill>
              </a:rPr>
              <a:t>(): annulla gli statement correnti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370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JDBC (altre funzionalità)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101788"/>
            <a:ext cx="8229600" cy="2654424"/>
          </a:xfrm>
        </p:spPr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Gestione di sequenze di </a:t>
            </a:r>
            <a:r>
              <a:rPr lang="it-IT" dirty="0" err="1" smtClean="0"/>
              <a:t>statements</a:t>
            </a:r>
            <a:r>
              <a:rPr lang="it-IT" dirty="0" smtClean="0"/>
              <a:t> (batch).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Varie specializzazioni di </a:t>
            </a:r>
            <a:r>
              <a:rPr lang="it-IT" dirty="0" err="1" smtClean="0"/>
              <a:t>JdbcRowSet</a:t>
            </a:r>
            <a:r>
              <a:rPr lang="it-IT" dirty="0" smtClean="0"/>
              <a:t>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Gestione di tipi dato custom.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Gestione di large </a:t>
            </a:r>
            <a:r>
              <a:rPr lang="it-IT" dirty="0" err="1" smtClean="0"/>
              <a:t>objects</a:t>
            </a:r>
            <a:r>
              <a:rPr lang="it-IT" dirty="0" smtClean="0"/>
              <a:t> (BLOB e CLOB).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Gestione di oggetti strutturati.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Invocazione di </a:t>
            </a:r>
            <a:r>
              <a:rPr lang="it-IT" dirty="0" err="1" smtClean="0"/>
              <a:t>stored</a:t>
            </a:r>
            <a:r>
              <a:rPr lang="it-IT" dirty="0" smtClean="0"/>
              <a:t> </a:t>
            </a:r>
            <a:r>
              <a:rPr lang="it-IT" dirty="0" err="1" smtClean="0"/>
              <a:t>procedures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1208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Architetture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82936" y="4571502"/>
            <a:ext cx="2016224" cy="461784"/>
          </a:xfrm>
        </p:spPr>
        <p:txBody>
          <a:bodyPr/>
          <a:lstStyle/>
          <a:p>
            <a:r>
              <a:rPr lang="it-IT" dirty="0" smtClean="0"/>
              <a:t>Applicazione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SQL nei linguaggi di programmazione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578" y="2276872"/>
            <a:ext cx="1961624" cy="1961624"/>
          </a:xfrm>
          <a:prstGeom prst="rect">
            <a:avLst/>
          </a:prstGeom>
        </p:spPr>
      </p:pic>
      <p:sp>
        <p:nvSpPr>
          <p:cNvPr id="6" name="Nuvola 5"/>
          <p:cNvSpPr/>
          <p:nvPr/>
        </p:nvSpPr>
        <p:spPr>
          <a:xfrm>
            <a:off x="1066800" y="2648081"/>
            <a:ext cx="2448497" cy="1590413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5000" dirty="0" smtClean="0">
                <a:solidFill>
                  <a:srgbClr val="800000"/>
                </a:solidFill>
              </a:rPr>
              <a:t>SW</a:t>
            </a:r>
            <a:endParaRPr lang="it-IT" sz="5000" dirty="0">
              <a:solidFill>
                <a:srgbClr val="800000"/>
              </a:solidFill>
            </a:endParaRPr>
          </a:p>
        </p:txBody>
      </p:sp>
      <p:sp>
        <p:nvSpPr>
          <p:cNvPr id="7" name="Freccia destra 6"/>
          <p:cNvSpPr/>
          <p:nvPr/>
        </p:nvSpPr>
        <p:spPr>
          <a:xfrm>
            <a:off x="4394048" y="2635133"/>
            <a:ext cx="965503" cy="58603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destra 7"/>
          <p:cNvSpPr/>
          <p:nvPr/>
        </p:nvSpPr>
        <p:spPr>
          <a:xfrm rot="10800000">
            <a:off x="4293755" y="3472758"/>
            <a:ext cx="965503" cy="58603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Segnaposto contenuto 2"/>
          <p:cNvSpPr txBox="1">
            <a:spLocks/>
          </p:cNvSpPr>
          <p:nvPr/>
        </p:nvSpPr>
        <p:spPr bwMode="auto">
          <a:xfrm>
            <a:off x="5403341" y="4571502"/>
            <a:ext cx="3058097" cy="46178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defRPr sz="2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390525" indent="-2000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2pPr>
            <a:lvl3pPr marL="76993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0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3pPr>
            <a:lvl4pPr marL="1149350" indent="-188913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bg2"/>
              </a:buClr>
              <a:buSzPct val="55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4pPr>
            <a:lvl5pPr marL="1527175" indent="-187325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2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5pPr>
            <a:lvl6pPr marL="19843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6pPr>
            <a:lvl7pPr marL="24415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7pPr>
            <a:lvl8pPr marL="28987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8pPr>
            <a:lvl9pPr marL="33559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r>
              <a:rPr lang="it-IT" kern="0" dirty="0" smtClean="0"/>
              <a:t>SQL environment</a:t>
            </a:r>
            <a:endParaRPr lang="it-IT" kern="0" dirty="0"/>
          </a:p>
        </p:txBody>
      </p:sp>
    </p:spTree>
    <p:extLst>
      <p:ext uri="{BB962C8B-B14F-4D97-AF65-F5344CB8AC3E}">
        <p14:creationId xmlns:p14="http://schemas.microsoft.com/office/powerpoint/2010/main" val="53732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Rilascio delle risorse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sz="2000" dirty="0" smtClean="0"/>
              <a:t>Connessioni, </a:t>
            </a:r>
            <a:r>
              <a:rPr lang="it-IT" sz="2000" dirty="0" err="1" smtClean="0"/>
              <a:t>Statements</a:t>
            </a:r>
            <a:r>
              <a:rPr lang="it-IT" sz="2000" dirty="0"/>
              <a:t> </a:t>
            </a:r>
            <a:r>
              <a:rPr lang="it-IT" sz="2000" dirty="0" smtClean="0"/>
              <a:t>e </a:t>
            </a:r>
            <a:r>
              <a:rPr lang="it-IT" sz="2000" dirty="0" err="1" smtClean="0"/>
              <a:t>ResultSets</a:t>
            </a:r>
            <a:r>
              <a:rPr lang="it-IT" sz="2000" dirty="0" smtClean="0"/>
              <a:t> (e </a:t>
            </a:r>
            <a:r>
              <a:rPr lang="it-IT" sz="2000" dirty="0" err="1" smtClean="0"/>
              <a:t>JdbcRowSets</a:t>
            </a:r>
            <a:r>
              <a:rPr lang="it-IT" sz="2000" dirty="0" smtClean="0"/>
              <a:t>) devono essere </a:t>
            </a:r>
            <a:r>
              <a:rPr lang="it-IT" sz="2000" b="1" dirty="0" smtClean="0"/>
              <a:t>chiusi</a:t>
            </a:r>
            <a:r>
              <a:rPr lang="it-IT" sz="2000" dirty="0" smtClean="0"/>
              <a:t> per rilasciare le risorse, dopo l’uso.</a:t>
            </a:r>
            <a:endParaRPr lang="it-IT" sz="2000" dirty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sz="2000" dirty="0" smtClean="0"/>
              <a:t>Per default: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sz="2000" dirty="0" err="1" smtClean="0">
                <a:solidFill>
                  <a:schemeClr val="tx1"/>
                </a:solidFill>
              </a:rPr>
              <a:t>ResultSet</a:t>
            </a:r>
            <a:r>
              <a:rPr lang="it-IT" sz="2000" dirty="0" smtClean="0">
                <a:solidFill>
                  <a:schemeClr val="tx1"/>
                </a:solidFill>
              </a:rPr>
              <a:t> chiuso automaticamente alla chiusura dello Statement che l’ha creato.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sz="2000" dirty="0" smtClean="0">
                <a:solidFill>
                  <a:schemeClr val="tx1"/>
                </a:solidFill>
              </a:rPr>
              <a:t>Statement chiuso automaticamente alla chiusura della Connection che l’ha generato.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sz="2000" dirty="0" smtClean="0"/>
              <a:t>Ma: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sz="2000" dirty="0" smtClean="0">
                <a:solidFill>
                  <a:schemeClr val="tx1"/>
                </a:solidFill>
              </a:rPr>
              <a:t>Possono verificarsi problemi.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sz="2000" dirty="0" smtClean="0">
                <a:solidFill>
                  <a:schemeClr val="tx1"/>
                </a:solidFill>
              </a:rPr>
              <a:t>Chiudere preventivamente è più economico localmente.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sz="2000" dirty="0" smtClean="0">
                <a:solidFill>
                  <a:schemeClr val="tx1"/>
                </a:solidFill>
              </a:rPr>
              <a:t>I default possono non valere in </a:t>
            </a:r>
            <a:r>
              <a:rPr lang="it-IT" sz="2000" dirty="0" err="1" smtClean="0">
                <a:solidFill>
                  <a:schemeClr val="tx1"/>
                </a:solidFill>
              </a:rPr>
              <a:t>environment</a:t>
            </a:r>
            <a:r>
              <a:rPr lang="it-IT" sz="2000" dirty="0" smtClean="0">
                <a:solidFill>
                  <a:schemeClr val="tx1"/>
                </a:solidFill>
              </a:rPr>
              <a:t> particolari (ad es. chiusura di Connection con </a:t>
            </a:r>
            <a:r>
              <a:rPr lang="it-IT" sz="2000" dirty="0" err="1" smtClean="0">
                <a:solidFill>
                  <a:schemeClr val="tx1"/>
                </a:solidFill>
              </a:rPr>
              <a:t>pooling</a:t>
            </a:r>
            <a:r>
              <a:rPr lang="it-IT" sz="2000" dirty="0" smtClean="0">
                <a:solidFill>
                  <a:schemeClr val="tx1"/>
                </a:solidFill>
              </a:rPr>
              <a:t>).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endParaRPr lang="it-IT" sz="2000" dirty="0" smtClean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it-IT" sz="2000" dirty="0" smtClean="0">
                <a:solidFill>
                  <a:schemeClr val="tx2"/>
                </a:solidFill>
              </a:rPr>
              <a:t>Attenzione</a:t>
            </a:r>
            <a:r>
              <a:rPr lang="it-IT" sz="2000" dirty="0" smtClean="0">
                <a:solidFill>
                  <a:schemeClr val="tx1"/>
                </a:solidFill>
              </a:rPr>
              <a:t>: una grande quantità di problemi critici è dovuta a risorse JDBC non rilasciate correttamente.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2192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Rilascio delle risorse (</a:t>
            </a:r>
            <a:r>
              <a:rPr lang="it-IT" dirty="0" err="1" smtClean="0"/>
              <a:t>cont’d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90600"/>
            <a:ext cx="7859216" cy="5486400"/>
          </a:xfrm>
        </p:spPr>
        <p:txBody>
          <a:bodyPr/>
          <a:lstStyle/>
          <a:p>
            <a:r>
              <a:rPr lang="it-IT" sz="1050" dirty="0"/>
              <a:t>Connection connection = </a:t>
            </a:r>
            <a:r>
              <a:rPr lang="it-IT" sz="1050" b="1" dirty="0" err="1"/>
              <a:t>null</a:t>
            </a:r>
            <a:r>
              <a:rPr lang="it-IT" sz="1050" dirty="0"/>
              <a:t>;</a:t>
            </a:r>
            <a:br>
              <a:rPr lang="it-IT" sz="1050" dirty="0"/>
            </a:br>
            <a:r>
              <a:rPr lang="it-IT" sz="1050" dirty="0" err="1"/>
              <a:t>PreparedStatement</a:t>
            </a:r>
            <a:r>
              <a:rPr lang="it-IT" sz="1050" dirty="0"/>
              <a:t> st = </a:t>
            </a:r>
            <a:r>
              <a:rPr lang="it-IT" sz="1050" b="1" dirty="0" err="1"/>
              <a:t>null</a:t>
            </a:r>
            <a:r>
              <a:rPr lang="it-IT" sz="1050" dirty="0"/>
              <a:t>;</a:t>
            </a:r>
            <a:br>
              <a:rPr lang="it-IT" sz="1050" dirty="0"/>
            </a:br>
            <a:r>
              <a:rPr lang="it-IT" sz="1050" dirty="0" err="1"/>
              <a:t>ResultSet</a:t>
            </a:r>
            <a:r>
              <a:rPr lang="it-IT" sz="1050" dirty="0"/>
              <a:t> </a:t>
            </a:r>
            <a:r>
              <a:rPr lang="it-IT" sz="1050" dirty="0" err="1"/>
              <a:t>rs</a:t>
            </a:r>
            <a:r>
              <a:rPr lang="it-IT" sz="1050" dirty="0"/>
              <a:t> = </a:t>
            </a:r>
            <a:r>
              <a:rPr lang="it-IT" sz="1050" b="1" dirty="0" err="1"/>
              <a:t>null</a:t>
            </a:r>
            <a:r>
              <a:rPr lang="it-IT" sz="1050" dirty="0"/>
              <a:t>;</a:t>
            </a:r>
            <a:br>
              <a:rPr lang="it-IT" sz="1050" dirty="0"/>
            </a:br>
            <a:r>
              <a:rPr lang="it-IT" sz="1050" dirty="0"/>
              <a:t/>
            </a:r>
            <a:br>
              <a:rPr lang="it-IT" sz="1050" dirty="0"/>
            </a:br>
            <a:r>
              <a:rPr lang="it-IT" sz="1050" b="1" dirty="0" err="1"/>
              <a:t>try</a:t>
            </a:r>
            <a:r>
              <a:rPr lang="it-IT" sz="1050" b="1" dirty="0"/>
              <a:t> </a:t>
            </a:r>
            <a:r>
              <a:rPr lang="it-IT" sz="1050" dirty="0"/>
              <a:t>{</a:t>
            </a:r>
            <a:br>
              <a:rPr lang="it-IT" sz="1050" dirty="0"/>
            </a:br>
            <a:r>
              <a:rPr lang="it-IT" sz="1050" dirty="0" smtClean="0"/>
              <a:t>// </a:t>
            </a:r>
            <a:r>
              <a:rPr lang="is-IS" sz="1050" dirty="0" smtClean="0"/>
              <a:t>… codice che usa JDBC...</a:t>
            </a:r>
          </a:p>
          <a:p>
            <a:r>
              <a:rPr lang="it-IT" sz="1050" dirty="0"/>
              <a:t/>
            </a:r>
            <a:br>
              <a:rPr lang="it-IT" sz="1050" dirty="0"/>
            </a:br>
            <a:r>
              <a:rPr lang="it-IT" sz="1050" dirty="0"/>
              <a:t>} </a:t>
            </a:r>
            <a:r>
              <a:rPr lang="it-IT" sz="1050" b="1" dirty="0"/>
              <a:t>catch </a:t>
            </a:r>
            <a:r>
              <a:rPr lang="it-IT" sz="1050" dirty="0"/>
              <a:t>(</a:t>
            </a:r>
            <a:r>
              <a:rPr lang="it-IT" sz="1050" dirty="0" err="1"/>
              <a:t>SQLException</a:t>
            </a:r>
            <a:r>
              <a:rPr lang="it-IT" sz="1050" dirty="0"/>
              <a:t> e) {</a:t>
            </a:r>
            <a:br>
              <a:rPr lang="it-IT" sz="1050" dirty="0"/>
            </a:br>
            <a:r>
              <a:rPr lang="it-IT" sz="1050" dirty="0"/>
              <a:t>    </a:t>
            </a:r>
            <a:r>
              <a:rPr lang="it-IT" sz="1050" dirty="0" err="1"/>
              <a:t>e.printStackTrace</a:t>
            </a:r>
            <a:r>
              <a:rPr lang="it-IT" sz="1050" dirty="0" smtClean="0"/>
              <a:t>();</a:t>
            </a:r>
          </a:p>
          <a:p>
            <a:r>
              <a:rPr lang="it-IT" sz="1050" dirty="0"/>
              <a:t/>
            </a:r>
            <a:br>
              <a:rPr lang="it-IT" sz="1050" dirty="0"/>
            </a:br>
            <a:r>
              <a:rPr lang="it-IT" sz="1050" dirty="0"/>
              <a:t>} </a:t>
            </a:r>
            <a:r>
              <a:rPr lang="it-IT" sz="1050" b="1" dirty="0" err="1"/>
              <a:t>finally</a:t>
            </a:r>
            <a:r>
              <a:rPr lang="it-IT" sz="1050" b="1" dirty="0"/>
              <a:t> </a:t>
            </a:r>
            <a:r>
              <a:rPr lang="it-IT" sz="1050" dirty="0"/>
              <a:t>{</a:t>
            </a:r>
            <a:br>
              <a:rPr lang="it-IT" sz="1050" dirty="0"/>
            </a:br>
            <a:r>
              <a:rPr lang="it-IT" sz="1050" dirty="0"/>
              <a:t/>
            </a:r>
            <a:br>
              <a:rPr lang="it-IT" sz="1050" dirty="0"/>
            </a:br>
            <a:r>
              <a:rPr lang="it-IT" sz="1050" dirty="0"/>
              <a:t>    </a:t>
            </a:r>
            <a:r>
              <a:rPr lang="it-IT" sz="1050" b="1" dirty="0" err="1"/>
              <a:t>if</a:t>
            </a:r>
            <a:r>
              <a:rPr lang="it-IT" sz="1050" b="1" dirty="0"/>
              <a:t> </a:t>
            </a:r>
            <a:r>
              <a:rPr lang="it-IT" sz="1050" dirty="0"/>
              <a:t>(</a:t>
            </a:r>
            <a:r>
              <a:rPr lang="it-IT" sz="1050" dirty="0" err="1"/>
              <a:t>rs</a:t>
            </a:r>
            <a:r>
              <a:rPr lang="it-IT" sz="1050" dirty="0"/>
              <a:t>!=</a:t>
            </a:r>
            <a:r>
              <a:rPr lang="it-IT" sz="1050" b="1" dirty="0" err="1"/>
              <a:t>null</a:t>
            </a:r>
            <a:r>
              <a:rPr lang="it-IT" sz="1050" dirty="0"/>
              <a:t>)</a:t>
            </a:r>
            <a:br>
              <a:rPr lang="it-IT" sz="1050" dirty="0"/>
            </a:br>
            <a:r>
              <a:rPr lang="it-IT" sz="1050" dirty="0"/>
              <a:t>        </a:t>
            </a:r>
            <a:r>
              <a:rPr lang="it-IT" sz="1050" b="1" dirty="0" err="1"/>
              <a:t>try</a:t>
            </a:r>
            <a:r>
              <a:rPr lang="it-IT" sz="1050" b="1" dirty="0"/>
              <a:t> </a:t>
            </a:r>
            <a:r>
              <a:rPr lang="it-IT" sz="1050" dirty="0"/>
              <a:t>{</a:t>
            </a:r>
            <a:br>
              <a:rPr lang="it-IT" sz="1050" dirty="0"/>
            </a:br>
            <a:r>
              <a:rPr lang="it-IT" sz="1050" dirty="0"/>
              <a:t>            </a:t>
            </a:r>
            <a:r>
              <a:rPr lang="it-IT" sz="1050" dirty="0" err="1"/>
              <a:t>rs.close</a:t>
            </a:r>
            <a:r>
              <a:rPr lang="it-IT" sz="1050" dirty="0"/>
              <a:t>();</a:t>
            </a:r>
            <a:br>
              <a:rPr lang="it-IT" sz="1050" dirty="0"/>
            </a:br>
            <a:r>
              <a:rPr lang="it-IT" sz="1050" dirty="0"/>
              <a:t>        } </a:t>
            </a:r>
            <a:r>
              <a:rPr lang="it-IT" sz="1050" b="1" dirty="0"/>
              <a:t>catch</a:t>
            </a:r>
            <a:r>
              <a:rPr lang="it-IT" sz="1050" dirty="0"/>
              <a:t>(</a:t>
            </a:r>
            <a:r>
              <a:rPr lang="it-IT" sz="1050" dirty="0" err="1"/>
              <a:t>SQLException</a:t>
            </a:r>
            <a:r>
              <a:rPr lang="it-IT" sz="1050" dirty="0"/>
              <a:t> e) {</a:t>
            </a:r>
            <a:br>
              <a:rPr lang="it-IT" sz="1050" dirty="0"/>
            </a:br>
            <a:r>
              <a:rPr lang="it-IT" sz="1050" dirty="0"/>
              <a:t>            </a:t>
            </a:r>
            <a:r>
              <a:rPr lang="it-IT" sz="1050" dirty="0" err="1"/>
              <a:t>e.printStackTrace</a:t>
            </a:r>
            <a:r>
              <a:rPr lang="it-IT" sz="1050" dirty="0"/>
              <a:t>();</a:t>
            </a:r>
            <a:br>
              <a:rPr lang="it-IT" sz="1050" dirty="0"/>
            </a:br>
            <a:r>
              <a:rPr lang="it-IT" sz="1050" dirty="0"/>
              <a:t>        }</a:t>
            </a:r>
            <a:br>
              <a:rPr lang="it-IT" sz="1050" dirty="0"/>
            </a:br>
            <a:r>
              <a:rPr lang="it-IT" sz="1050" dirty="0"/>
              <a:t/>
            </a:r>
            <a:br>
              <a:rPr lang="it-IT" sz="1050" dirty="0"/>
            </a:br>
            <a:r>
              <a:rPr lang="it-IT" sz="1050" dirty="0"/>
              <a:t>    </a:t>
            </a:r>
            <a:r>
              <a:rPr lang="it-IT" sz="1050" b="1" dirty="0" err="1"/>
              <a:t>if</a:t>
            </a:r>
            <a:r>
              <a:rPr lang="it-IT" sz="1050" dirty="0"/>
              <a:t>(st!=</a:t>
            </a:r>
            <a:r>
              <a:rPr lang="it-IT" sz="1050" b="1" dirty="0" err="1"/>
              <a:t>null</a:t>
            </a:r>
            <a:r>
              <a:rPr lang="it-IT" sz="1050" dirty="0"/>
              <a:t>)</a:t>
            </a:r>
            <a:br>
              <a:rPr lang="it-IT" sz="1050" dirty="0"/>
            </a:br>
            <a:r>
              <a:rPr lang="it-IT" sz="1050" dirty="0"/>
              <a:t>        </a:t>
            </a:r>
            <a:r>
              <a:rPr lang="it-IT" sz="1050" b="1" dirty="0" err="1"/>
              <a:t>try</a:t>
            </a:r>
            <a:r>
              <a:rPr lang="it-IT" sz="1050" b="1" dirty="0"/>
              <a:t> </a:t>
            </a:r>
            <a:r>
              <a:rPr lang="it-IT" sz="1050" dirty="0"/>
              <a:t>{</a:t>
            </a:r>
            <a:br>
              <a:rPr lang="it-IT" sz="1050" dirty="0"/>
            </a:br>
            <a:r>
              <a:rPr lang="it-IT" sz="1050" dirty="0"/>
              <a:t>            </a:t>
            </a:r>
            <a:r>
              <a:rPr lang="it-IT" sz="1050" dirty="0" err="1"/>
              <a:t>st.close</a:t>
            </a:r>
            <a:r>
              <a:rPr lang="it-IT" sz="1050" dirty="0"/>
              <a:t>();</a:t>
            </a:r>
            <a:br>
              <a:rPr lang="it-IT" sz="1050" dirty="0"/>
            </a:br>
            <a:r>
              <a:rPr lang="it-IT" sz="1050" dirty="0"/>
              <a:t>        } </a:t>
            </a:r>
            <a:r>
              <a:rPr lang="it-IT" sz="1050" b="1" dirty="0"/>
              <a:t>catch</a:t>
            </a:r>
            <a:r>
              <a:rPr lang="it-IT" sz="1050" dirty="0"/>
              <a:t>(</a:t>
            </a:r>
            <a:r>
              <a:rPr lang="it-IT" sz="1050" dirty="0" err="1"/>
              <a:t>SQLException</a:t>
            </a:r>
            <a:r>
              <a:rPr lang="it-IT" sz="1050" dirty="0"/>
              <a:t> e) {</a:t>
            </a:r>
            <a:br>
              <a:rPr lang="it-IT" sz="1050" dirty="0"/>
            </a:br>
            <a:r>
              <a:rPr lang="it-IT" sz="1050" dirty="0"/>
              <a:t>            </a:t>
            </a:r>
            <a:r>
              <a:rPr lang="it-IT" sz="1050" dirty="0" err="1"/>
              <a:t>e.printStackTrace</a:t>
            </a:r>
            <a:r>
              <a:rPr lang="it-IT" sz="1050" dirty="0"/>
              <a:t>();</a:t>
            </a:r>
            <a:br>
              <a:rPr lang="it-IT" sz="1050" dirty="0"/>
            </a:br>
            <a:r>
              <a:rPr lang="it-IT" sz="1050" dirty="0"/>
              <a:t>        }</a:t>
            </a:r>
            <a:br>
              <a:rPr lang="it-IT" sz="1050" dirty="0"/>
            </a:br>
            <a:r>
              <a:rPr lang="it-IT" sz="1050" dirty="0"/>
              <a:t/>
            </a:r>
            <a:br>
              <a:rPr lang="it-IT" sz="1050" dirty="0"/>
            </a:br>
            <a:r>
              <a:rPr lang="it-IT" sz="1050" dirty="0"/>
              <a:t>    </a:t>
            </a:r>
            <a:r>
              <a:rPr lang="it-IT" sz="1050" b="1" dirty="0" err="1"/>
              <a:t>if</a:t>
            </a:r>
            <a:r>
              <a:rPr lang="it-IT" sz="1050" b="1" dirty="0"/>
              <a:t> </a:t>
            </a:r>
            <a:r>
              <a:rPr lang="it-IT" sz="1050" dirty="0"/>
              <a:t>(connection!=</a:t>
            </a:r>
            <a:r>
              <a:rPr lang="it-IT" sz="1050" b="1" dirty="0" err="1"/>
              <a:t>null</a:t>
            </a:r>
            <a:r>
              <a:rPr lang="it-IT" sz="1050" dirty="0"/>
              <a:t>)</a:t>
            </a:r>
            <a:br>
              <a:rPr lang="it-IT" sz="1050" dirty="0"/>
            </a:br>
            <a:r>
              <a:rPr lang="it-IT" sz="1050" dirty="0"/>
              <a:t>        </a:t>
            </a:r>
            <a:r>
              <a:rPr lang="it-IT" sz="1050" b="1" dirty="0" err="1"/>
              <a:t>try</a:t>
            </a:r>
            <a:r>
              <a:rPr lang="it-IT" sz="1050" b="1" dirty="0"/>
              <a:t> </a:t>
            </a:r>
            <a:r>
              <a:rPr lang="it-IT" sz="1050" dirty="0"/>
              <a:t>{</a:t>
            </a:r>
            <a:br>
              <a:rPr lang="it-IT" sz="1050" dirty="0"/>
            </a:br>
            <a:r>
              <a:rPr lang="it-IT" sz="1050" dirty="0"/>
              <a:t>            </a:t>
            </a:r>
            <a:r>
              <a:rPr lang="it-IT" sz="1050" dirty="0" err="1"/>
              <a:t>connection.close</a:t>
            </a:r>
            <a:r>
              <a:rPr lang="it-IT" sz="1050" dirty="0"/>
              <a:t>();</a:t>
            </a:r>
            <a:br>
              <a:rPr lang="it-IT" sz="1050" dirty="0"/>
            </a:br>
            <a:r>
              <a:rPr lang="it-IT" sz="1050" dirty="0"/>
              <a:t>        } </a:t>
            </a:r>
            <a:r>
              <a:rPr lang="it-IT" sz="1050" b="1" dirty="0"/>
              <a:t>catch</a:t>
            </a:r>
            <a:r>
              <a:rPr lang="it-IT" sz="1050" dirty="0"/>
              <a:t>(</a:t>
            </a:r>
            <a:r>
              <a:rPr lang="it-IT" sz="1050" dirty="0" err="1"/>
              <a:t>SQLException</a:t>
            </a:r>
            <a:r>
              <a:rPr lang="it-IT" sz="1050" dirty="0"/>
              <a:t> e) {</a:t>
            </a:r>
            <a:br>
              <a:rPr lang="it-IT" sz="1050" dirty="0"/>
            </a:br>
            <a:r>
              <a:rPr lang="it-IT" sz="1050" dirty="0"/>
              <a:t>            </a:t>
            </a:r>
            <a:r>
              <a:rPr lang="it-IT" sz="1050" dirty="0" err="1"/>
              <a:t>e.printStackTrace</a:t>
            </a:r>
            <a:r>
              <a:rPr lang="it-IT" sz="1050" dirty="0"/>
              <a:t>();</a:t>
            </a:r>
            <a:br>
              <a:rPr lang="it-IT" sz="1050" dirty="0"/>
            </a:br>
            <a:r>
              <a:rPr lang="it-IT" sz="1050" dirty="0"/>
              <a:t>        }</a:t>
            </a:r>
            <a:br>
              <a:rPr lang="it-IT" sz="1050" dirty="0"/>
            </a:br>
            <a:r>
              <a:rPr lang="it-IT" sz="1050" dirty="0"/>
              <a:t/>
            </a:r>
            <a:br>
              <a:rPr lang="it-IT" sz="1050" dirty="0"/>
            </a:br>
            <a:r>
              <a:rPr lang="it-IT" sz="1050" dirty="0"/>
              <a:t>}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8491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True </a:t>
            </a:r>
            <a:r>
              <a:rPr lang="it-IT" dirty="0" err="1" smtClean="0"/>
              <a:t>embedding</a:t>
            </a:r>
            <a:r>
              <a:rPr lang="it-IT" dirty="0" smtClean="0"/>
              <a:t> vs CLI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3806552"/>
          </a:xfrm>
        </p:spPr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L’approccio CLI si presta a un maggiore livello di astrazione.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Object-</a:t>
            </a:r>
            <a:r>
              <a:rPr lang="it-IT" dirty="0" err="1" smtClean="0">
                <a:solidFill>
                  <a:schemeClr val="tx1"/>
                </a:solidFill>
              </a:rPr>
              <a:t>relational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mapping</a:t>
            </a:r>
            <a:r>
              <a:rPr lang="it-IT" dirty="0" smtClean="0">
                <a:solidFill>
                  <a:schemeClr val="tx1"/>
                </a:solidFill>
              </a:rPr>
              <a:t>  (ad es. </a:t>
            </a:r>
            <a:r>
              <a:rPr lang="it-IT" dirty="0" err="1" smtClean="0">
                <a:solidFill>
                  <a:schemeClr val="tx1"/>
                </a:solidFill>
              </a:rPr>
              <a:t>hibernate</a:t>
            </a:r>
            <a:r>
              <a:rPr lang="it-IT" dirty="0" smtClean="0">
                <a:solidFill>
                  <a:schemeClr val="tx1"/>
                </a:solidFill>
              </a:rPr>
              <a:t>)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Spring </a:t>
            </a:r>
            <a:r>
              <a:rPr lang="it-IT" dirty="0" err="1" smtClean="0">
                <a:solidFill>
                  <a:schemeClr val="tx1"/>
                </a:solidFill>
              </a:rPr>
              <a:t>JdbcTemplates</a:t>
            </a:r>
            <a:endParaRPr lang="it-IT" dirty="0" smtClean="0">
              <a:solidFill>
                <a:schemeClr val="tx1"/>
              </a:solidFill>
            </a:endParaRPr>
          </a:p>
          <a:p>
            <a:pPr marL="581025" lvl="2" indent="0">
              <a:buClr>
                <a:schemeClr val="tx1"/>
              </a:buClr>
              <a:buNone/>
            </a:pPr>
            <a:endParaRPr lang="it-IT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Quasi l’unico usato (direttamente o indirettamente) in Java.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Esempio di True </a:t>
            </a:r>
            <a:r>
              <a:rPr lang="it-IT" dirty="0" err="1" smtClean="0">
                <a:solidFill>
                  <a:schemeClr val="tx1"/>
                </a:solidFill>
              </a:rPr>
              <a:t>Embedding</a:t>
            </a:r>
            <a:r>
              <a:rPr lang="it-IT" dirty="0" smtClean="0">
                <a:solidFill>
                  <a:schemeClr val="tx1"/>
                </a:solidFill>
              </a:rPr>
              <a:t> in Java: SQLJ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Raro.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endParaRPr lang="it-IT" dirty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CLI è indipendente dal DBMS.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6904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PSM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err="1" smtClean="0"/>
              <a:t>Persistent</a:t>
            </a:r>
            <a:r>
              <a:rPr lang="it-IT" dirty="0" smtClean="0"/>
              <a:t> </a:t>
            </a:r>
            <a:r>
              <a:rPr lang="it-IT" dirty="0" err="1" smtClean="0"/>
              <a:t>Stored</a:t>
            </a:r>
            <a:r>
              <a:rPr lang="it-IT" dirty="0" smtClean="0"/>
              <a:t> </a:t>
            </a:r>
            <a:r>
              <a:rPr lang="it-IT" dirty="0" err="1" smtClean="0"/>
              <a:t>Modules</a:t>
            </a:r>
            <a:endParaRPr lang="it-IT" dirty="0" smtClean="0"/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err="1" smtClean="0">
                <a:solidFill>
                  <a:schemeClr val="tx1"/>
                </a:solidFill>
              </a:rPr>
              <a:t>Stored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procedures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  <a:endParaRPr lang="it-IT" dirty="0">
              <a:solidFill>
                <a:schemeClr val="tx1"/>
              </a:solidFill>
            </a:endParaRP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err="1" smtClean="0">
                <a:solidFill>
                  <a:schemeClr val="tx1"/>
                </a:solidFill>
              </a:rPr>
              <a:t>Stored</a:t>
            </a:r>
            <a:r>
              <a:rPr lang="it-IT" dirty="0" smtClean="0">
                <a:solidFill>
                  <a:schemeClr val="tx1"/>
                </a:solidFill>
              </a:rPr>
              <a:t> </a:t>
            </a:r>
            <a:r>
              <a:rPr lang="it-IT" dirty="0" err="1" smtClean="0">
                <a:solidFill>
                  <a:schemeClr val="tx1"/>
                </a:solidFill>
              </a:rPr>
              <a:t>functions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  <a:endParaRPr lang="it-IT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Il modulo (il codice applicativo) è memorizzato nel DBMS ed invocato in uno statement SQL.</a:t>
            </a:r>
            <a:endParaRPr lang="it-IT" dirty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È un’estensione procedurale di SQL.</a:t>
            </a:r>
            <a:endParaRPr lang="it-IT" dirty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Lo standard definisce una sintassi (molto semplice).</a:t>
            </a:r>
            <a:endParaRPr lang="it-IT" dirty="0"/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Nella pratica molti linguaggi proprietari.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err="1" smtClean="0">
                <a:solidFill>
                  <a:schemeClr val="tx1"/>
                </a:solidFill>
              </a:rPr>
              <a:t>pgSQL</a:t>
            </a:r>
            <a:r>
              <a:rPr lang="it-IT" dirty="0" smtClean="0">
                <a:solidFill>
                  <a:schemeClr val="tx1"/>
                </a:solidFill>
              </a:rPr>
              <a:t> in </a:t>
            </a:r>
            <a:r>
              <a:rPr lang="it-IT" dirty="0" err="1" smtClean="0">
                <a:solidFill>
                  <a:schemeClr val="tx1"/>
                </a:solidFill>
              </a:rPr>
              <a:t>Postgres</a:t>
            </a:r>
            <a:r>
              <a:rPr lang="it-IT" dirty="0" smtClean="0">
                <a:solidFill>
                  <a:schemeClr val="tx1"/>
                </a:solidFill>
              </a:rPr>
              <a:t> (vicino allo standard)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smtClean="0">
                <a:solidFill>
                  <a:schemeClr val="tx1"/>
                </a:solidFill>
              </a:rPr>
              <a:t>Spesso si possono usare i linguaggi di programmazione, ad esempio Java.</a:t>
            </a:r>
          </a:p>
          <a:p>
            <a:pPr>
              <a:buClr>
                <a:schemeClr val="tx1"/>
              </a:buClr>
              <a:buFont typeface="Arial" charset="0"/>
              <a:buChar char="•"/>
            </a:pPr>
            <a:r>
              <a:rPr lang="it-IT" dirty="0" smtClean="0"/>
              <a:t>JDBC permette di invocare PSM.</a:t>
            </a:r>
          </a:p>
          <a:p>
            <a:pPr lvl="2">
              <a:buClr>
                <a:schemeClr val="tx1"/>
              </a:buClr>
              <a:buFont typeface="Arial" charset="0"/>
              <a:buChar char="•"/>
            </a:pPr>
            <a:r>
              <a:rPr lang="it-IT" dirty="0" err="1" smtClean="0">
                <a:solidFill>
                  <a:schemeClr val="tx1"/>
                </a:solidFill>
              </a:rPr>
              <a:t>CallableStatements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5148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PSM (esempio)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915816" y="1484784"/>
            <a:ext cx="3034680" cy="3456384"/>
          </a:xfrm>
        </p:spPr>
        <p:txBody>
          <a:bodyPr/>
          <a:lstStyle/>
          <a:p>
            <a:r>
              <a:rPr lang="it-IT" sz="1400" dirty="0"/>
              <a:t>CREATE OR REPLACE FUNCTION </a:t>
            </a:r>
            <a:r>
              <a:rPr lang="it-IT" sz="1400" b="1" dirty="0" err="1"/>
              <a:t>cs_parse_url</a:t>
            </a:r>
            <a:r>
              <a:rPr lang="it-IT" sz="1400" dirty="0"/>
              <a:t>(</a:t>
            </a:r>
          </a:p>
          <a:p>
            <a:r>
              <a:rPr lang="it-IT" sz="1400" dirty="0"/>
              <a:t>    </a:t>
            </a:r>
            <a:r>
              <a:rPr lang="it-IT" sz="1400" dirty="0" err="1"/>
              <a:t>v_url</a:t>
            </a:r>
            <a:r>
              <a:rPr lang="it-IT" sz="1400" dirty="0"/>
              <a:t> IN VARCHAR,</a:t>
            </a:r>
          </a:p>
          <a:p>
            <a:r>
              <a:rPr lang="it-IT" sz="1400" dirty="0"/>
              <a:t>    </a:t>
            </a:r>
            <a:r>
              <a:rPr lang="it-IT" sz="1400" dirty="0" err="1"/>
              <a:t>v_host</a:t>
            </a:r>
            <a:r>
              <a:rPr lang="it-IT" sz="1400" dirty="0"/>
              <a:t> OUT VARCHAR,  -- </a:t>
            </a:r>
            <a:r>
              <a:rPr lang="it-IT" sz="1400" dirty="0" err="1"/>
              <a:t>This</a:t>
            </a:r>
            <a:r>
              <a:rPr lang="it-IT" sz="1400" dirty="0"/>
              <a:t> </a:t>
            </a:r>
            <a:r>
              <a:rPr lang="it-IT" sz="1400" dirty="0" err="1"/>
              <a:t>will</a:t>
            </a:r>
            <a:r>
              <a:rPr lang="it-IT" sz="1400" dirty="0"/>
              <a:t> be </a:t>
            </a:r>
            <a:r>
              <a:rPr lang="it-IT" sz="1400" dirty="0" err="1"/>
              <a:t>passed</a:t>
            </a:r>
            <a:r>
              <a:rPr lang="it-IT" sz="1400" dirty="0"/>
              <a:t> back</a:t>
            </a:r>
          </a:p>
          <a:p>
            <a:r>
              <a:rPr lang="it-IT" sz="1400" dirty="0"/>
              <a:t>    </a:t>
            </a:r>
            <a:r>
              <a:rPr lang="it-IT" sz="1400" dirty="0" err="1"/>
              <a:t>v_path</a:t>
            </a:r>
            <a:r>
              <a:rPr lang="it-IT" sz="1400" dirty="0"/>
              <a:t> OUT VARCHAR,  -- </a:t>
            </a:r>
            <a:r>
              <a:rPr lang="it-IT" sz="1400" dirty="0" err="1"/>
              <a:t>This</a:t>
            </a:r>
            <a:r>
              <a:rPr lang="it-IT" sz="1400" dirty="0"/>
              <a:t> </a:t>
            </a:r>
            <a:r>
              <a:rPr lang="it-IT" sz="1400" dirty="0" err="1"/>
              <a:t>one</a:t>
            </a:r>
            <a:r>
              <a:rPr lang="it-IT" sz="1400" dirty="0"/>
              <a:t> </a:t>
            </a:r>
            <a:r>
              <a:rPr lang="it-IT" sz="1400" dirty="0" err="1"/>
              <a:t>too</a:t>
            </a:r>
            <a:endParaRPr lang="it-IT" sz="1400" dirty="0"/>
          </a:p>
          <a:p>
            <a:r>
              <a:rPr lang="it-IT" sz="1400" dirty="0"/>
              <a:t>    </a:t>
            </a:r>
            <a:r>
              <a:rPr lang="it-IT" sz="1400" dirty="0" err="1"/>
              <a:t>v_query</a:t>
            </a:r>
            <a:r>
              <a:rPr lang="it-IT" sz="1400" dirty="0"/>
              <a:t> OUT VARCHAR) -- And </a:t>
            </a:r>
            <a:r>
              <a:rPr lang="it-IT" sz="1400" dirty="0" err="1"/>
              <a:t>this</a:t>
            </a:r>
            <a:r>
              <a:rPr lang="it-IT" sz="1400" dirty="0"/>
              <a:t> </a:t>
            </a:r>
            <a:r>
              <a:rPr lang="it-IT" sz="1400" dirty="0" err="1"/>
              <a:t>one</a:t>
            </a:r>
            <a:endParaRPr lang="it-IT" sz="1400" dirty="0"/>
          </a:p>
          <a:p>
            <a:r>
              <a:rPr lang="en-US" sz="1400" dirty="0"/>
              <a:t>AS $$</a:t>
            </a:r>
          </a:p>
          <a:p>
            <a:r>
              <a:rPr lang="is-IS" sz="1400" dirty="0" smtClean="0"/>
              <a:t>….</a:t>
            </a:r>
            <a:endParaRPr lang="en-US" sz="1400" dirty="0"/>
          </a:p>
          <a:p>
            <a:r>
              <a:rPr lang="de-DE" sz="1400" dirty="0" smtClean="0"/>
              <a:t>...</a:t>
            </a:r>
          </a:p>
          <a:p>
            <a:r>
              <a:rPr lang="de-DE" sz="1400" dirty="0" smtClean="0"/>
              <a:t>RETURN</a:t>
            </a:r>
            <a:endParaRPr lang="de-DE" sz="1400" dirty="0"/>
          </a:p>
          <a:p>
            <a:endParaRPr lang="de-DE" sz="7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1187624" y="5157192"/>
            <a:ext cx="71391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prstClr val="black"/>
                </a:solidFill>
                <a:latin typeface="Courier" charset="0"/>
              </a:rPr>
              <a:t>SELECT * FROM </a:t>
            </a:r>
            <a:r>
              <a:rPr lang="it-IT" sz="1400" dirty="0" err="1">
                <a:solidFill>
                  <a:prstClr val="black"/>
                </a:solidFill>
                <a:latin typeface="Courier" charset="0"/>
              </a:rPr>
              <a:t>cs_parse_url</a:t>
            </a:r>
            <a:r>
              <a:rPr lang="it-IT" sz="1400" dirty="0">
                <a:solidFill>
                  <a:prstClr val="black"/>
                </a:solidFill>
                <a:latin typeface="Courier" charset="0"/>
              </a:rPr>
              <a:t>('http://</a:t>
            </a:r>
            <a:r>
              <a:rPr lang="it-IT" sz="1400" dirty="0" err="1">
                <a:solidFill>
                  <a:prstClr val="black"/>
                </a:solidFill>
                <a:latin typeface="Courier" charset="0"/>
              </a:rPr>
              <a:t>foobar.com</a:t>
            </a:r>
            <a:r>
              <a:rPr lang="it-IT" sz="1400" dirty="0">
                <a:solidFill>
                  <a:prstClr val="black"/>
                </a:solidFill>
                <a:latin typeface="Courier" charset="0"/>
              </a:rPr>
              <a:t>/</a:t>
            </a:r>
            <a:r>
              <a:rPr lang="it-IT" sz="1400" dirty="0" err="1">
                <a:solidFill>
                  <a:prstClr val="black"/>
                </a:solidFill>
                <a:latin typeface="Courier" charset="0"/>
              </a:rPr>
              <a:t>query.cgi?baz</a:t>
            </a:r>
            <a:r>
              <a:rPr lang="it-IT" sz="1400" dirty="0">
                <a:solidFill>
                  <a:prstClr val="black"/>
                </a:solidFill>
                <a:latin typeface="Courier" charset="0"/>
              </a:rPr>
              <a:t>');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42643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Esercizio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86400"/>
          </a:xfrm>
        </p:spPr>
        <p:txBody>
          <a:bodyPr/>
          <a:lstStyle/>
          <a:p>
            <a:r>
              <a:rPr lang="it-IT" dirty="0" smtClean="0"/>
              <a:t>Con riferimento alla base di dati di Prodotti e Fornitori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6200" y="1340768"/>
            <a:ext cx="8610600" cy="417646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defRPr sz="2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390525" indent="-2000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2pPr>
            <a:lvl3pPr marL="76993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0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3pPr>
            <a:lvl4pPr marL="1149350" indent="-188913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bg2"/>
              </a:buClr>
              <a:buSzPct val="55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4pPr>
            <a:lvl5pPr marL="1527175" indent="-187325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2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5pPr>
            <a:lvl6pPr marL="19843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6pPr>
            <a:lvl7pPr marL="24415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7pPr>
            <a:lvl8pPr marL="28987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8pPr>
            <a:lvl9pPr marL="33559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marL="419100" indent="-419100" algn="just" eaLnBrk="1" hangingPunct="1">
              <a:lnSpc>
                <a:spcPct val="90000"/>
              </a:lnSpc>
            </a:pPr>
            <a:r>
              <a:rPr lang="it-IT" altLang="it-IT" sz="2000" b="1" kern="0" dirty="0" smtClean="0"/>
              <a:t>	Fornitori </a:t>
            </a:r>
            <a:r>
              <a:rPr lang="it-IT" altLang="it-IT" sz="2000" kern="0" dirty="0" smtClean="0"/>
              <a:t>(</a:t>
            </a:r>
            <a:r>
              <a:rPr lang="it-IT" altLang="it-IT" sz="2000" u="sng" kern="0" dirty="0" smtClean="0"/>
              <a:t>CF</a:t>
            </a:r>
            <a:r>
              <a:rPr lang="it-IT" altLang="it-IT" sz="2000" kern="0" dirty="0" smtClean="0"/>
              <a:t>, Nome, Indirizzo, Città)</a:t>
            </a:r>
          </a:p>
          <a:p>
            <a:pPr marL="419100" indent="-419100" algn="just" eaLnBrk="1" hangingPunct="1">
              <a:lnSpc>
                <a:spcPct val="90000"/>
              </a:lnSpc>
            </a:pPr>
            <a:r>
              <a:rPr lang="it-IT" altLang="it-IT" sz="2000" b="1" kern="0" dirty="0" smtClean="0"/>
              <a:t>	Prodotti  </a:t>
            </a:r>
            <a:r>
              <a:rPr lang="it-IT" altLang="it-IT" sz="2000" kern="0" dirty="0" smtClean="0"/>
              <a:t>(</a:t>
            </a:r>
            <a:r>
              <a:rPr lang="it-IT" altLang="it-IT" sz="2000" u="sng" kern="0" dirty="0" smtClean="0"/>
              <a:t>CP, </a:t>
            </a:r>
            <a:r>
              <a:rPr lang="it-IT" altLang="it-IT" sz="2000" kern="0" dirty="0" smtClean="0"/>
              <a:t>Nome, Marca, Modello)</a:t>
            </a:r>
          </a:p>
          <a:p>
            <a:pPr marL="419100" indent="-419100" algn="just" eaLnBrk="1" hangingPunct="1">
              <a:lnSpc>
                <a:spcPct val="90000"/>
              </a:lnSpc>
            </a:pPr>
            <a:r>
              <a:rPr lang="it-IT" altLang="it-IT" sz="2000" b="1" kern="0" dirty="0" smtClean="0"/>
              <a:t>	Catalogo </a:t>
            </a:r>
            <a:r>
              <a:rPr lang="it-IT" altLang="it-IT" sz="2000" kern="0" dirty="0" smtClean="0"/>
              <a:t>(</a:t>
            </a:r>
            <a:r>
              <a:rPr lang="it-IT" altLang="it-IT" sz="2000" u="sng" kern="0" dirty="0" err="1" smtClean="0"/>
              <a:t>F</a:t>
            </a:r>
            <a:r>
              <a:rPr lang="it-IT" altLang="it-IT" sz="2000" u="sng" kern="0" dirty="0" smtClean="0"/>
              <a:t>, </a:t>
            </a:r>
            <a:r>
              <a:rPr lang="it-IT" altLang="it-IT" sz="2000" u="sng" kern="0" dirty="0" err="1" smtClean="0"/>
              <a:t>P</a:t>
            </a:r>
            <a:r>
              <a:rPr lang="it-IT" altLang="it-IT" sz="2000" kern="0" dirty="0" smtClean="0"/>
              <a:t>, </a:t>
            </a:r>
            <a:r>
              <a:rPr lang="it-IT" altLang="it-IT" sz="2000" kern="0" smtClean="0"/>
              <a:t>Costo)</a:t>
            </a:r>
          </a:p>
          <a:p>
            <a:pPr marL="419100" indent="-419100" algn="just" eaLnBrk="1" hangingPunct="1">
              <a:lnSpc>
                <a:spcPct val="90000"/>
              </a:lnSpc>
            </a:pPr>
            <a:endParaRPr lang="it-IT" altLang="it-IT" sz="2000" kern="0" dirty="0" smtClean="0"/>
          </a:p>
          <a:p>
            <a:pPr marL="419100" indent="-419100" algn="just" eaLnBrk="1" hangingPunct="1">
              <a:lnSpc>
                <a:spcPct val="90000"/>
              </a:lnSpc>
            </a:pPr>
            <a:r>
              <a:rPr lang="it-IT" altLang="it-IT" sz="1800" kern="0" dirty="0" smtClean="0"/>
              <a:t>Implementare le seguenti classi Java con i relativi metodi:</a:t>
            </a:r>
          </a:p>
          <a:p>
            <a:pPr marL="419100" indent="-419100" algn="just" eaLnBrk="1" hangingPunct="1">
              <a:lnSpc>
                <a:spcPct val="90000"/>
              </a:lnSpc>
            </a:pPr>
            <a:endParaRPr lang="it-IT" altLang="it-IT" sz="1600" b="1" kern="0" dirty="0" smtClean="0"/>
          </a:p>
          <a:p>
            <a:pPr marL="419100" indent="-419100" algn="just" eaLnBrk="1" hangingPunct="1">
              <a:lnSpc>
                <a:spcPct val="90000"/>
              </a:lnSpc>
            </a:pPr>
            <a:r>
              <a:rPr lang="it-IT" altLang="it-IT" sz="1600" b="1" kern="0" dirty="0" smtClean="0"/>
              <a:t>Fornitore</a:t>
            </a:r>
          </a:p>
          <a:p>
            <a:pPr marL="419100" indent="-419100" algn="just" eaLnBrk="1" hangingPunct="1">
              <a:lnSpc>
                <a:spcPct val="90000"/>
              </a:lnSpc>
            </a:pPr>
            <a:r>
              <a:rPr lang="it-IT" altLang="it-IT" sz="1600" kern="0" dirty="0"/>
              <a:t>	</a:t>
            </a:r>
            <a:r>
              <a:rPr lang="it-IT" altLang="it-IT" sz="1600" b="1" kern="0" dirty="0" err="1" smtClean="0"/>
              <a:t>printFornitoreById</a:t>
            </a:r>
            <a:r>
              <a:rPr lang="it-IT" altLang="it-IT" sz="1600" b="1" kern="0" dirty="0" smtClean="0"/>
              <a:t>(</a:t>
            </a:r>
            <a:r>
              <a:rPr lang="it-IT" altLang="it-IT" sz="1600" b="1" kern="0" dirty="0" err="1" smtClean="0"/>
              <a:t>String</a:t>
            </a:r>
            <a:r>
              <a:rPr lang="it-IT" altLang="it-IT" sz="1600" b="1" kern="0" dirty="0" smtClean="0"/>
              <a:t> id): </a:t>
            </a:r>
            <a:r>
              <a:rPr lang="it-IT" altLang="it-IT" sz="1600" kern="0" dirty="0" smtClean="0"/>
              <a:t>che stampa, per il fornitore corrispondente all’id passato come parametro, tutti i prodotti forniti da quel fornitore, con codice, nome, marca e modello.</a:t>
            </a:r>
          </a:p>
          <a:p>
            <a:pPr marL="419100" indent="-419100" algn="just" eaLnBrk="1" hangingPunct="1">
              <a:lnSpc>
                <a:spcPct val="90000"/>
              </a:lnSpc>
            </a:pPr>
            <a:r>
              <a:rPr lang="it-IT" altLang="it-IT" sz="1600" b="1" kern="0" dirty="0" smtClean="0"/>
              <a:t>Prodotto</a:t>
            </a:r>
          </a:p>
          <a:p>
            <a:pPr marL="419100" indent="-419100" algn="just" eaLnBrk="1" hangingPunct="1">
              <a:lnSpc>
                <a:spcPct val="90000"/>
              </a:lnSpc>
            </a:pPr>
            <a:r>
              <a:rPr lang="it-IT" altLang="it-IT" sz="1600" kern="0" dirty="0"/>
              <a:t>	</a:t>
            </a:r>
            <a:r>
              <a:rPr lang="it-IT" altLang="it-IT" sz="1600" b="1" kern="0" dirty="0" err="1" smtClean="0"/>
              <a:t>toString</a:t>
            </a:r>
            <a:r>
              <a:rPr lang="it-IT" altLang="it-IT" sz="1600" b="1" kern="0" dirty="0" smtClean="0"/>
              <a:t>()</a:t>
            </a:r>
            <a:r>
              <a:rPr lang="it-IT" altLang="it-IT" sz="1600" kern="0" dirty="0" smtClean="0"/>
              <a:t>: che restituisce una stringa con codice, nome, marca e modello di un prodotto.</a:t>
            </a:r>
            <a:endParaRPr lang="it-IT" altLang="it-IT" sz="1600" kern="0" dirty="0" smtClean="0"/>
          </a:p>
          <a:p>
            <a:pPr marL="419100" indent="-419100" algn="just" eaLnBrk="1" hangingPunct="1">
              <a:lnSpc>
                <a:spcPct val="90000"/>
              </a:lnSpc>
            </a:pPr>
            <a:r>
              <a:rPr lang="it-IT" altLang="it-IT" sz="1600" b="1" kern="0" dirty="0" err="1" smtClean="0"/>
              <a:t>DbHandler</a:t>
            </a:r>
            <a:endParaRPr lang="it-IT" altLang="it-IT" sz="1600" b="1" kern="0" dirty="0" smtClean="0"/>
          </a:p>
          <a:p>
            <a:pPr marL="419100" indent="-419100" algn="just" eaLnBrk="1" hangingPunct="1">
              <a:lnSpc>
                <a:spcPct val="90000"/>
              </a:lnSpc>
            </a:pPr>
            <a:r>
              <a:rPr lang="it-IT" altLang="it-IT" sz="1600" kern="0" dirty="0"/>
              <a:t>	</a:t>
            </a:r>
            <a:r>
              <a:rPr lang="it-IT" altLang="it-IT" sz="1600" b="1" kern="0" dirty="0" err="1" smtClean="0"/>
              <a:t>getPreparedStatement</a:t>
            </a:r>
            <a:r>
              <a:rPr lang="it-IT" altLang="it-IT" sz="1600" b="1" kern="0" dirty="0" smtClean="0"/>
              <a:t>(</a:t>
            </a:r>
            <a:r>
              <a:rPr lang="it-IT" altLang="it-IT" sz="1600" b="1" kern="0" dirty="0" err="1" smtClean="0"/>
              <a:t>String</a:t>
            </a:r>
            <a:r>
              <a:rPr lang="it-IT" altLang="it-IT" sz="1600" b="1" kern="0" dirty="0" smtClean="0"/>
              <a:t> </a:t>
            </a:r>
            <a:r>
              <a:rPr lang="it-IT" altLang="it-IT" sz="1600" b="1" kern="0" dirty="0" err="1" smtClean="0"/>
              <a:t>query</a:t>
            </a:r>
            <a:r>
              <a:rPr lang="it-IT" altLang="it-IT" sz="1600" b="1" kern="0" dirty="0" smtClean="0"/>
              <a:t>): </a:t>
            </a:r>
            <a:r>
              <a:rPr lang="it-IT" altLang="it-IT" sz="1600" kern="0" dirty="0" smtClean="0"/>
              <a:t>che restituisce un </a:t>
            </a:r>
            <a:r>
              <a:rPr lang="it-IT" altLang="it-IT" sz="1600" kern="0" dirty="0" err="1" smtClean="0"/>
              <a:t>PreparedStatement</a:t>
            </a:r>
            <a:r>
              <a:rPr lang="it-IT" altLang="it-IT" sz="1600" kern="0" dirty="0" smtClean="0"/>
              <a:t> data una </a:t>
            </a:r>
            <a:r>
              <a:rPr lang="it-IT" altLang="it-IT" sz="1600" kern="0" dirty="0" err="1" smtClean="0"/>
              <a:t>query</a:t>
            </a:r>
            <a:r>
              <a:rPr lang="it-IT" altLang="it-IT" sz="1600" kern="0" dirty="0" smtClean="0"/>
              <a:t>.</a:t>
            </a:r>
          </a:p>
          <a:p>
            <a:pPr marL="419100" indent="-419100" algn="just" eaLnBrk="1" hangingPunct="1">
              <a:lnSpc>
                <a:spcPct val="90000"/>
              </a:lnSpc>
            </a:pPr>
            <a:endParaRPr lang="it-IT" altLang="it-IT" sz="2000" kern="0" dirty="0" smtClean="0"/>
          </a:p>
        </p:txBody>
      </p:sp>
    </p:spTree>
    <p:extLst>
      <p:ext uri="{BB962C8B-B14F-4D97-AF65-F5344CB8AC3E}">
        <p14:creationId xmlns:p14="http://schemas.microsoft.com/office/powerpoint/2010/main" val="12002758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Esercizio (</a:t>
            </a:r>
            <a:r>
              <a:rPr lang="it-IT" dirty="0" err="1" smtClean="0"/>
              <a:t>DbHandler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128" y="908462"/>
            <a:ext cx="7513628" cy="5688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37563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Esercizio (Prodotto)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993068"/>
            <a:ext cx="6545554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8026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Esercizio (Fornitore)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147" y="908720"/>
            <a:ext cx="7658209" cy="51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7962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Esercizio (Fornitore, </a:t>
            </a:r>
            <a:r>
              <a:rPr lang="it-IT" dirty="0" err="1" smtClean="0"/>
              <a:t>cont’d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803" y="1196752"/>
            <a:ext cx="7458794" cy="5233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99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SQL environment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1798" y="1052736"/>
            <a:ext cx="5512804" cy="519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51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Riferimenti e crediti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608512"/>
          </a:xfrm>
        </p:spPr>
        <p:txBody>
          <a:bodyPr/>
          <a:lstStyle/>
          <a:p>
            <a:r>
              <a:rPr lang="it-IT" sz="1200" b="1" dirty="0" smtClean="0"/>
              <a:t>Basi </a:t>
            </a:r>
            <a:r>
              <a:rPr lang="it-IT" sz="1200" b="1" dirty="0"/>
              <a:t>di dati: modelli e linguaggi di </a:t>
            </a:r>
            <a:r>
              <a:rPr lang="it-IT" sz="1200" b="1" dirty="0" smtClean="0"/>
              <a:t>interrogazione (quarta edizione)</a:t>
            </a:r>
          </a:p>
          <a:p>
            <a:r>
              <a:rPr lang="it-IT" sz="1200" i="1" dirty="0" smtClean="0"/>
              <a:t>P</a:t>
            </a:r>
            <a:r>
              <a:rPr lang="it-IT" sz="1200" i="1" dirty="0"/>
              <a:t>. Atzeni, S. Ceri, S. Paraboschi, R. </a:t>
            </a:r>
            <a:r>
              <a:rPr lang="it-IT" sz="1200" i="1" dirty="0" err="1" smtClean="0"/>
              <a:t>Torlone</a:t>
            </a:r>
            <a:endParaRPr lang="it-IT" sz="1200" i="1" dirty="0"/>
          </a:p>
          <a:p>
            <a:endParaRPr lang="it-IT" sz="1200" b="1" dirty="0" smtClean="0"/>
          </a:p>
          <a:p>
            <a:pPr marL="0" indent="0"/>
            <a:r>
              <a:rPr lang="it-IT" sz="1200" b="1" dirty="0" smtClean="0"/>
              <a:t>Database Systems: the complete book (2nd Edition)</a:t>
            </a:r>
          </a:p>
          <a:p>
            <a:pPr marL="0" indent="0"/>
            <a:r>
              <a:rPr lang="it-IT" sz="1200" i="1" dirty="0" smtClean="0"/>
              <a:t>H. Garcia-Molina, J.D. </a:t>
            </a:r>
            <a:r>
              <a:rPr lang="it-IT" sz="1200" i="1" dirty="0" err="1" smtClean="0"/>
              <a:t>Ullman</a:t>
            </a:r>
            <a:r>
              <a:rPr lang="it-IT" sz="1200" i="1" dirty="0" smtClean="0"/>
              <a:t>, </a:t>
            </a:r>
            <a:r>
              <a:rPr lang="it-IT" sz="1200" i="1" dirty="0" err="1" smtClean="0"/>
              <a:t>J.Widom</a:t>
            </a:r>
            <a:endParaRPr lang="it-IT" sz="1200" i="1" dirty="0"/>
          </a:p>
          <a:p>
            <a:pPr marL="0" indent="0"/>
            <a:endParaRPr lang="it-IT" sz="1200" i="1" dirty="0" smtClean="0"/>
          </a:p>
          <a:p>
            <a:pPr marL="0" indent="0"/>
            <a:r>
              <a:rPr lang="it-IT" sz="1200" b="1" dirty="0" smtClean="0"/>
              <a:t>JDBC: SQL nei linguaggi di programmazione </a:t>
            </a:r>
          </a:p>
          <a:p>
            <a:pPr marL="0" indent="0"/>
            <a:r>
              <a:rPr lang="it-IT" sz="1200" b="1" dirty="0" smtClean="0"/>
              <a:t>(Lucidi edizione corso 2013-2014)</a:t>
            </a:r>
            <a:endParaRPr lang="it-IT" sz="1200" b="1" dirty="0"/>
          </a:p>
          <a:p>
            <a:pPr marL="0" indent="0"/>
            <a:r>
              <a:rPr lang="it-IT" sz="1200" i="1" dirty="0" err="1" smtClean="0"/>
              <a:t>D.Qiu</a:t>
            </a:r>
            <a:endParaRPr lang="it-IT" sz="1200" i="1" dirty="0" smtClean="0"/>
          </a:p>
          <a:p>
            <a:pPr marL="0" indent="0"/>
            <a:endParaRPr lang="it-IT" sz="1200" i="1" dirty="0" smtClean="0"/>
          </a:p>
          <a:p>
            <a:pPr marL="0" indent="0"/>
            <a:r>
              <a:rPr lang="it-IT" sz="1200" b="1" dirty="0"/>
              <a:t>JDBC: SQL nei linguaggi di programmazione </a:t>
            </a:r>
            <a:endParaRPr lang="it-IT" sz="1200" b="1" dirty="0" smtClean="0"/>
          </a:p>
          <a:p>
            <a:pPr marL="0" indent="0"/>
            <a:r>
              <a:rPr lang="it-IT" sz="1200" b="1" dirty="0" smtClean="0"/>
              <a:t>(</a:t>
            </a:r>
            <a:r>
              <a:rPr lang="it-IT" sz="1200" b="1" dirty="0"/>
              <a:t>Lucidi </a:t>
            </a:r>
            <a:r>
              <a:rPr lang="it-IT" sz="1200" b="1" dirty="0" smtClean="0"/>
              <a:t>edizione corso 2014-2015)</a:t>
            </a:r>
            <a:endParaRPr lang="it-IT" sz="1200" b="1" i="1" dirty="0" smtClean="0"/>
          </a:p>
          <a:p>
            <a:pPr marL="0" indent="0"/>
            <a:r>
              <a:rPr lang="it-IT" sz="1200" i="1" dirty="0" err="1" smtClean="0"/>
              <a:t>E.Weitscheck</a:t>
            </a:r>
            <a:endParaRPr lang="it-IT" sz="1200" i="1" dirty="0" smtClean="0"/>
          </a:p>
          <a:p>
            <a:pPr marL="0" indent="0"/>
            <a:endParaRPr lang="it-IT" sz="1200" i="1" dirty="0" smtClean="0"/>
          </a:p>
          <a:p>
            <a:pPr marL="0" indent="0"/>
            <a:r>
              <a:rPr lang="it-IT" sz="1200" b="1" dirty="0" smtClean="0"/>
              <a:t>JDBC Tutorial</a:t>
            </a:r>
          </a:p>
          <a:p>
            <a:pPr marL="0" indent="0"/>
            <a:r>
              <a:rPr lang="it-IT" sz="1200" i="1" dirty="0">
                <a:hlinkClick r:id="rId2"/>
              </a:rPr>
              <a:t>http://</a:t>
            </a:r>
            <a:r>
              <a:rPr lang="it-IT" sz="1200" i="1" dirty="0" smtClean="0">
                <a:hlinkClick r:id="rId2"/>
              </a:rPr>
              <a:t>docs.oracle.com/javase/tutorial/jdbc/basics/index.html</a:t>
            </a:r>
            <a:endParaRPr lang="it-IT" sz="1200" i="1" dirty="0" smtClean="0"/>
          </a:p>
          <a:p>
            <a:pPr marL="0" indent="0"/>
            <a:endParaRPr lang="it-IT" sz="1200" i="1" dirty="0"/>
          </a:p>
          <a:p>
            <a:pPr marL="0" indent="0"/>
            <a:r>
              <a:rPr lang="it-IT" sz="1200" b="1" i="1" dirty="0" err="1" smtClean="0"/>
              <a:t>Postgres</a:t>
            </a:r>
            <a:r>
              <a:rPr lang="it-IT" sz="1200" b="1" i="1" dirty="0" smtClean="0"/>
              <a:t> Reference Manual</a:t>
            </a:r>
          </a:p>
          <a:p>
            <a:pPr marL="0" indent="0"/>
            <a:r>
              <a:rPr lang="it-IT" sz="1200" i="1" dirty="0">
                <a:hlinkClick r:id="rId3"/>
              </a:rPr>
              <a:t>http://www.postgresql.org/docs</a:t>
            </a:r>
            <a:r>
              <a:rPr lang="it-IT" sz="1200" i="1" dirty="0" smtClean="0">
                <a:hlinkClick r:id="rId3"/>
              </a:rPr>
              <a:t>/</a:t>
            </a:r>
            <a:endParaRPr lang="it-IT" sz="1200" i="1" dirty="0" smtClean="0"/>
          </a:p>
          <a:p>
            <a:pPr marL="0" indent="0"/>
            <a:endParaRPr lang="it-IT" sz="1600" i="1" dirty="0" smtClean="0"/>
          </a:p>
          <a:p>
            <a:endParaRPr lang="it-IT" sz="1800" i="1" dirty="0" smtClean="0"/>
          </a:p>
          <a:p>
            <a:endParaRPr lang="it-IT" sz="2000" i="1" dirty="0"/>
          </a:p>
          <a:p>
            <a:endParaRPr lang="it-IT" sz="2000" i="1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1962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SQL environment (</a:t>
            </a:r>
            <a:r>
              <a:rPr lang="it-IT" dirty="0" err="1" smtClean="0"/>
              <a:t>cont’d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42900" y="1052736"/>
            <a:ext cx="8610600" cy="43924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charset="2"/>
              <a:defRPr sz="2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390525" indent="-2000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2pPr>
            <a:lvl3pPr marL="76993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0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3pPr>
            <a:lvl4pPr marL="1149350" indent="-188913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bg2"/>
              </a:buClr>
              <a:buSzPct val="55000"/>
              <a:buFont typeface="Wingdings" charset="2"/>
              <a:buChar char="n"/>
              <a:defRPr sz="2200">
                <a:solidFill>
                  <a:schemeClr val="folHlink"/>
                </a:solidFill>
                <a:latin typeface="+mn-lt"/>
                <a:ea typeface="+mn-ea"/>
              </a:defRPr>
            </a:lvl4pPr>
            <a:lvl5pPr marL="1527175" indent="-187325" algn="l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2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5pPr>
            <a:lvl6pPr marL="19843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6pPr>
            <a:lvl7pPr marL="24415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7pPr>
            <a:lvl8pPr marL="28987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8pPr>
            <a:lvl9pPr marL="3355975" indent="-187325" algn="l" rtl="0" fontAlgn="base">
              <a:spcBef>
                <a:spcPct val="1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charset="0"/>
              <a:buChar char="n"/>
              <a:defRPr sz="1200">
                <a:solidFill>
                  <a:schemeClr val="bg2"/>
                </a:solidFill>
                <a:latin typeface="+mn-lt"/>
                <a:ea typeface="+mn-ea"/>
              </a:defRPr>
            </a:lvl9pPr>
          </a:lstStyle>
          <a:p>
            <a:pPr marL="419100" indent="-419100" algn="just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r>
              <a:rPr lang="it-IT" altLang="it-IT" sz="2000" b="1" kern="0" dirty="0" smtClean="0"/>
              <a:t>Schemi</a:t>
            </a:r>
          </a:p>
          <a:p>
            <a:pPr marL="846138" lvl="2" indent="-419100" algn="just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r>
              <a:rPr lang="it-IT" altLang="it-IT" sz="2000" kern="0" dirty="0" smtClean="0">
                <a:solidFill>
                  <a:schemeClr val="tx1"/>
                </a:solidFill>
              </a:rPr>
              <a:t>Collezioni di tabelle, viste, trigger e altri </a:t>
            </a:r>
            <a:r>
              <a:rPr lang="it-IT" altLang="it-IT" sz="2000" i="1" kern="0" dirty="0" smtClean="0">
                <a:solidFill>
                  <a:schemeClr val="tx1"/>
                </a:solidFill>
              </a:rPr>
              <a:t>schema elements</a:t>
            </a:r>
            <a:endParaRPr lang="it-IT" altLang="it-IT" sz="2000" kern="0" dirty="0" smtClean="0">
              <a:solidFill>
                <a:schemeClr val="tx1"/>
              </a:solidFill>
            </a:endParaRPr>
          </a:p>
          <a:p>
            <a:pPr marL="846138" lvl="2" indent="-419100" algn="just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r>
              <a:rPr lang="it-IT" altLang="it-IT" sz="2000" kern="0" dirty="0" smtClean="0">
                <a:solidFill>
                  <a:schemeClr val="tx1"/>
                </a:solidFill>
              </a:rPr>
              <a:t>“Un po’ più” degli schemi di basi di dati e “un po’ meno” di una base di dati.</a:t>
            </a:r>
          </a:p>
          <a:p>
            <a:pPr marL="419100" indent="-419100" algn="just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r>
              <a:rPr lang="it-IT" altLang="it-IT" sz="2000" b="1" kern="0" dirty="0" smtClean="0">
                <a:solidFill>
                  <a:schemeClr val="tx1"/>
                </a:solidFill>
              </a:rPr>
              <a:t>Cataloghi</a:t>
            </a:r>
          </a:p>
          <a:p>
            <a:pPr marL="846138" lvl="2" indent="-419100" algn="just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r>
              <a:rPr lang="it-IT" altLang="it-IT" sz="2000" kern="0" dirty="0" smtClean="0">
                <a:solidFill>
                  <a:schemeClr val="tx1"/>
                </a:solidFill>
              </a:rPr>
              <a:t>Collezioni di schemi.</a:t>
            </a:r>
          </a:p>
          <a:p>
            <a:pPr marL="846138" lvl="2" indent="-419100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r>
              <a:rPr lang="it-IT" altLang="it-IT" sz="2000" kern="0" dirty="0" smtClean="0">
                <a:solidFill>
                  <a:schemeClr val="tx1"/>
                </a:solidFill>
              </a:rPr>
              <a:t>INFORMATION_SCHEMA. </a:t>
            </a:r>
          </a:p>
          <a:p>
            <a:pPr marL="1225550" lvl="3" indent="-419100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r>
              <a:rPr lang="it-IT" altLang="it-IT" sz="2000" kern="0" dirty="0" smtClean="0">
                <a:solidFill>
                  <a:schemeClr val="tx1"/>
                </a:solidFill>
              </a:rPr>
              <a:t>Schema speciale che contiene informazioni sugli altri schemi.</a:t>
            </a:r>
          </a:p>
          <a:p>
            <a:pPr marL="419100" indent="-419100" algn="just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r>
              <a:rPr lang="it-IT" altLang="it-IT" sz="2000" b="1" kern="0" dirty="0" smtClean="0"/>
              <a:t>Cluster</a:t>
            </a:r>
          </a:p>
          <a:p>
            <a:pPr marL="846138" lvl="2" indent="-419100" algn="just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r>
              <a:rPr lang="it-IT" altLang="it-IT" sz="2000" kern="0" dirty="0" smtClean="0">
                <a:solidFill>
                  <a:schemeClr val="tx1"/>
                </a:solidFill>
              </a:rPr>
              <a:t>Collezioni di cataloghi.</a:t>
            </a:r>
          </a:p>
          <a:p>
            <a:pPr marL="846138" lvl="2" indent="-419100" algn="just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r>
              <a:rPr lang="it-IT" altLang="it-IT" sz="2000" kern="0" dirty="0" smtClean="0">
                <a:solidFill>
                  <a:schemeClr val="tx1"/>
                </a:solidFill>
              </a:rPr>
              <a:t>È lo scope massimo di una </a:t>
            </a:r>
            <a:r>
              <a:rPr lang="it-IT" altLang="it-IT" sz="2000" kern="0" dirty="0" err="1" smtClean="0">
                <a:solidFill>
                  <a:schemeClr val="tx1"/>
                </a:solidFill>
              </a:rPr>
              <a:t>query</a:t>
            </a:r>
            <a:r>
              <a:rPr lang="it-IT" altLang="it-IT" sz="2000" kern="0" dirty="0" smtClean="0">
                <a:solidFill>
                  <a:schemeClr val="tx1"/>
                </a:solidFill>
              </a:rPr>
              <a:t>.</a:t>
            </a:r>
          </a:p>
          <a:p>
            <a:pPr marL="846138" lvl="2" indent="-419100" algn="just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r>
              <a:rPr lang="it-IT" altLang="it-IT" sz="2000" kern="0" dirty="0" smtClean="0">
                <a:solidFill>
                  <a:schemeClr val="tx1"/>
                </a:solidFill>
              </a:rPr>
              <a:t>Il database così come visto da un utente.</a:t>
            </a:r>
          </a:p>
          <a:p>
            <a:pPr marL="846138" lvl="2" indent="-419100" algn="just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endParaRPr lang="it-IT" altLang="it-IT" sz="2000" kern="0" dirty="0" smtClean="0">
              <a:solidFill>
                <a:schemeClr val="tx1"/>
              </a:solidFill>
            </a:endParaRPr>
          </a:p>
          <a:p>
            <a:pPr marL="419100" indent="-419100" algn="just" eaLnBrk="1" hangingPunct="1">
              <a:lnSpc>
                <a:spcPct val="90000"/>
              </a:lnSpc>
              <a:buClr>
                <a:schemeClr val="tx1"/>
              </a:buClr>
              <a:buFont typeface="Courier New" charset="0"/>
              <a:buChar char="o"/>
            </a:pPr>
            <a:r>
              <a:rPr lang="it-IT" altLang="it-IT" sz="2000" kern="0" dirty="0" smtClean="0">
                <a:solidFill>
                  <a:schemeClr val="tx2"/>
                </a:solidFill>
              </a:rPr>
              <a:t>Attenzione</a:t>
            </a:r>
            <a:r>
              <a:rPr lang="it-IT" altLang="it-IT" sz="2000" kern="0" dirty="0" smtClean="0"/>
              <a:t>: i vari DBMS mappano questi concetti su nomi diversi e con alcune varianti.</a:t>
            </a:r>
            <a:endParaRPr lang="is-IS" altLang="it-IT" sz="2000" kern="0" dirty="0" smtClean="0">
              <a:solidFill>
                <a:schemeClr val="tx1"/>
              </a:solidFill>
            </a:endParaRPr>
          </a:p>
          <a:p>
            <a:pPr marL="504825" lvl="1" indent="-457200" algn="just" eaLnBrk="1" hangingPunct="1">
              <a:lnSpc>
                <a:spcPct val="90000"/>
              </a:lnSpc>
              <a:buClr>
                <a:schemeClr val="tx1"/>
              </a:buClr>
              <a:buAutoNum type="arabicPeriod"/>
            </a:pPr>
            <a:endParaRPr lang="is-IS" altLang="it-IT" sz="2000" kern="0" dirty="0"/>
          </a:p>
          <a:p>
            <a:pPr marL="504825" lvl="1" indent="-457200" algn="just" eaLnBrk="1" hangingPunct="1">
              <a:lnSpc>
                <a:spcPct val="90000"/>
              </a:lnSpc>
              <a:buClr>
                <a:schemeClr val="tx1"/>
              </a:buClr>
              <a:buAutoNum type="arabicPeriod"/>
            </a:pPr>
            <a:endParaRPr lang="it-IT" altLang="it-IT" sz="2000" kern="0" dirty="0" smtClean="0"/>
          </a:p>
          <a:p>
            <a:pPr marL="0" indent="0" algn="just" eaLnBrk="1" hangingPunct="1">
              <a:lnSpc>
                <a:spcPct val="90000"/>
              </a:lnSpc>
            </a:pPr>
            <a:endParaRPr lang="it-IT" altLang="it-IT" sz="2000" kern="0" dirty="0" smtClean="0"/>
          </a:p>
          <a:p>
            <a:pPr marL="0" indent="0" algn="just" eaLnBrk="1" hangingPunct="1">
              <a:lnSpc>
                <a:spcPct val="90000"/>
              </a:lnSpc>
            </a:pPr>
            <a:endParaRPr lang="it-IT" altLang="it-IT" sz="2000" kern="0" dirty="0"/>
          </a:p>
        </p:txBody>
      </p:sp>
    </p:spTree>
    <p:extLst>
      <p:ext uri="{BB962C8B-B14F-4D97-AF65-F5344CB8AC3E}">
        <p14:creationId xmlns:p14="http://schemas.microsoft.com/office/powerpoint/2010/main" val="33672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SQL environment e </a:t>
            </a:r>
            <a:r>
              <a:rPr lang="it-IT" dirty="0" err="1" smtClean="0"/>
              <a:t>Postgres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SQL nei linguaggi di programmazione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526" y="1022732"/>
            <a:ext cx="6499820" cy="531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59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soAziendale">
  <a:themeElements>
    <a:clrScheme name="">
      <a:dk1>
        <a:srgbClr val="000000"/>
      </a:dk1>
      <a:lt1>
        <a:srgbClr val="FFFFFF"/>
      </a:lt1>
      <a:dk2>
        <a:srgbClr val="FF0000"/>
      </a:dk2>
      <a:lt2>
        <a:srgbClr val="969696"/>
      </a:lt2>
      <a:accent1>
        <a:srgbClr val="CCFFCC"/>
      </a:accent1>
      <a:accent2>
        <a:srgbClr val="CC0000"/>
      </a:accent2>
      <a:accent3>
        <a:srgbClr val="FFFFFF"/>
      </a:accent3>
      <a:accent4>
        <a:srgbClr val="000000"/>
      </a:accent4>
      <a:accent5>
        <a:srgbClr val="E2FFE2"/>
      </a:accent5>
      <a:accent6>
        <a:srgbClr val="B90000"/>
      </a:accent6>
      <a:hlink>
        <a:srgbClr val="006600"/>
      </a:hlink>
      <a:folHlink>
        <a:srgbClr val="000099"/>
      </a:folHlink>
    </a:clrScheme>
    <a:fontScheme name="CorsoAziendale">
      <a:majorFont>
        <a:latin typeface="Tahom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6600"/>
        </a:solidFill>
        <a:ln w="9525" cap="flat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6600"/>
        </a:solidFill>
        <a:ln w="9525" cap="flat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CorsoAziendale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soAziendale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soAziendale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soAziendale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soAziendale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soAziendale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soAziendale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soAziendale 8">
        <a:dk1>
          <a:srgbClr val="000000"/>
        </a:dk1>
        <a:lt1>
          <a:srgbClr val="FFFFFF"/>
        </a:lt1>
        <a:dk2>
          <a:srgbClr val="FF0000"/>
        </a:dk2>
        <a:lt2>
          <a:srgbClr val="969696"/>
        </a:lt2>
        <a:accent1>
          <a:srgbClr val="CCFFCC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2FFE2"/>
        </a:accent5>
        <a:accent6>
          <a:srgbClr val="B90000"/>
        </a:accent6>
        <a:hlink>
          <a:srgbClr val="008000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C:\WINNT\Profiles\Administrator\Dati applicazioni\Microsoft\Modelli\CorsoAziendale.pot</Template>
  <TotalTime>1925</TotalTime>
  <Words>3329</Words>
  <Application>Microsoft Macintosh PowerPoint</Application>
  <PresentationFormat>Presentazione su schermo (4:3)</PresentationFormat>
  <Paragraphs>617</Paragraphs>
  <Slides>70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70</vt:i4>
      </vt:variant>
    </vt:vector>
  </HeadingPairs>
  <TitlesOfParts>
    <vt:vector size="79" baseType="lpstr">
      <vt:lpstr>Courier</vt:lpstr>
      <vt:lpstr>Courier New</vt:lpstr>
      <vt:lpstr>ＭＳ Ｐゴシック</vt:lpstr>
      <vt:lpstr>Tahoma</vt:lpstr>
      <vt:lpstr>Times New Roman</vt:lpstr>
      <vt:lpstr>Verdana</vt:lpstr>
      <vt:lpstr>Wingdings</vt:lpstr>
      <vt:lpstr>Arial</vt:lpstr>
      <vt:lpstr>CorsoAziendale</vt:lpstr>
      <vt:lpstr>Basi di Dati    SQL nei linguaggi di programmazione</vt:lpstr>
      <vt:lpstr>Uno scenario</vt:lpstr>
      <vt:lpstr>Contesto</vt:lpstr>
      <vt:lpstr>Architetture</vt:lpstr>
      <vt:lpstr>Obiettivo</vt:lpstr>
      <vt:lpstr>Architetture</vt:lpstr>
      <vt:lpstr>SQL environment</vt:lpstr>
      <vt:lpstr>SQL environment (cont’d)</vt:lpstr>
      <vt:lpstr>SQL environment e Postgres</vt:lpstr>
      <vt:lpstr>SQL environment e Postgres (cont’d)</vt:lpstr>
      <vt:lpstr>Altri schema elements</vt:lpstr>
      <vt:lpstr>SQL e SQL environment</vt:lpstr>
      <vt:lpstr>Connessioni</vt:lpstr>
      <vt:lpstr>Sessioni</vt:lpstr>
      <vt:lpstr>Moduli</vt:lpstr>
      <vt:lpstr>Embedded SQL</vt:lpstr>
      <vt:lpstr>Embedded SQL</vt:lpstr>
      <vt:lpstr>Conflitto (“disaccoppiamento”) di impedenza</vt:lpstr>
      <vt:lpstr>Conflitto (“disaccoppiamento”) di impedenza (cont’d)</vt:lpstr>
      <vt:lpstr>Conflitto (“disaccoppiamento”) di impedenza (cont’d)</vt:lpstr>
      <vt:lpstr>Directly embedded SQL</vt:lpstr>
      <vt:lpstr>Directly embedded SQL (cont’d)</vt:lpstr>
      <vt:lpstr>Connettere i risultati delle query al linguaggio ospite</vt:lpstr>
      <vt:lpstr>SELECT a tupla singola</vt:lpstr>
      <vt:lpstr>Cursori</vt:lpstr>
      <vt:lpstr>Cursori (esempio)</vt:lpstr>
      <vt:lpstr>Cursori (aggiornamenti)</vt:lpstr>
      <vt:lpstr>Cursori (aggiornamenti, esempio)</vt:lpstr>
      <vt:lpstr>SQL statico e SQL dinamico</vt:lpstr>
      <vt:lpstr>SQL statico e SQL dinamico (cont’d)</vt:lpstr>
      <vt:lpstr>SQL dinamico (esempio)</vt:lpstr>
      <vt:lpstr>Call-level interface</vt:lpstr>
      <vt:lpstr>Quali CLI</vt:lpstr>
      <vt:lpstr>JDBC</vt:lpstr>
      <vt:lpstr>JDBC (iniziare)</vt:lpstr>
      <vt:lpstr>JDBC driver</vt:lpstr>
      <vt:lpstr>JDBC driver (cont’d)</vt:lpstr>
      <vt:lpstr>Un primo programma con JDBC</vt:lpstr>
      <vt:lpstr>Statements (creazione)</vt:lpstr>
      <vt:lpstr>Statements (esecuzione)</vt:lpstr>
      <vt:lpstr>Statements (esecuzione, cont’d)</vt:lpstr>
      <vt:lpstr>Statements (esempi)</vt:lpstr>
      <vt:lpstr>Statements &amp; PreparedStatements</vt:lpstr>
      <vt:lpstr>PreparedStatements (parametri)</vt:lpstr>
      <vt:lpstr>PreparedStatements (parametri, esempio)</vt:lpstr>
      <vt:lpstr>PreparedStatement (aggiornamenti, esempio)</vt:lpstr>
      <vt:lpstr>Cursori in JDBC</vt:lpstr>
      <vt:lpstr>ResultSet (metodi)</vt:lpstr>
      <vt:lpstr>ResultSet (esempio)</vt:lpstr>
      <vt:lpstr>ResultSet avanzati</vt:lpstr>
      <vt:lpstr>ResultSet avanzati (metodi di navigazione)</vt:lpstr>
      <vt:lpstr>ResultSet avanzati (metodi di navigazione, esempio)</vt:lpstr>
      <vt:lpstr>ResultSet avanzati (metodi di aggiornamento)</vt:lpstr>
      <vt:lpstr>ResultSet avanzati (metodi di aggiornamento, cont’d)</vt:lpstr>
      <vt:lpstr>ResultSet avanzati (esempio)</vt:lpstr>
      <vt:lpstr>JdbcRowSets</vt:lpstr>
      <vt:lpstr>JdbcRowSets (esempio)</vt:lpstr>
      <vt:lpstr>Gestione delle transazioni</vt:lpstr>
      <vt:lpstr>JDBC (altre funzionalità)</vt:lpstr>
      <vt:lpstr>Rilascio delle risorse</vt:lpstr>
      <vt:lpstr>Rilascio delle risorse (cont’d)</vt:lpstr>
      <vt:lpstr>True embedding vs CLI</vt:lpstr>
      <vt:lpstr>PSM</vt:lpstr>
      <vt:lpstr>PSM (esempio)</vt:lpstr>
      <vt:lpstr>Esercizio</vt:lpstr>
      <vt:lpstr>Esercizio (DbHandler)</vt:lpstr>
      <vt:lpstr>Esercizio (Prodotto)</vt:lpstr>
      <vt:lpstr>Esercizio (Fornitore)</vt:lpstr>
      <vt:lpstr>Esercizio (Fornitore, cont’d)</vt:lpstr>
      <vt:lpstr>Riferimenti e crediti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 di Dati    Esercitazione SQL</dc:title>
  <dc:creator>LUIGI BELLOMARINI</dc:creator>
  <cp:lastModifiedBy>LUIGI BELLOMARINI</cp:lastModifiedBy>
  <cp:revision>444</cp:revision>
  <cp:lastPrinted>1999-10-15T10:14:36Z</cp:lastPrinted>
  <dcterms:created xsi:type="dcterms:W3CDTF">2015-11-02T10:14:06Z</dcterms:created>
  <dcterms:modified xsi:type="dcterms:W3CDTF">2015-11-19T15:47:34Z</dcterms:modified>
</cp:coreProperties>
</file>