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13" autoAdjust="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04" y="-1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76EE-0354-8F43-9992-FB41E09C5E71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8115B-7DDF-FF40-8FD4-833719959FF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55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2496CAD-F847-254C-A471-CA96395263DC}" type="datetimeFigureOut">
              <a:rPr lang="it-IT" smtClean="0"/>
              <a:t>18/12/13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886A0F8-FF67-454C-87A1-F12E7308B92E}" type="slidenum">
              <a:rPr lang="it-IT" smtClean="0"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JDBC: </a:t>
            </a:r>
            <a:r>
              <a:rPr lang="it-IT" sz="4400" dirty="0" smtClean="0"/>
              <a:t>università</a:t>
            </a: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Disheng Qiu </a:t>
            </a:r>
          </a:p>
          <a:p>
            <a:r>
              <a:rPr lang="it-IT" sz="2000" dirty="0" err="1" smtClean="0"/>
              <a:t>disheng.qiu@gmail.com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33453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StudentRepository</a:t>
            </a:r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findAll</a:t>
            </a:r>
            <a:r>
              <a:rPr lang="it-IT" dirty="0" smtClean="0"/>
              <a:t>()</a:t>
            </a:r>
          </a:p>
          <a:p>
            <a:pPr lvl="1"/>
            <a:r>
              <a:rPr lang="it-IT" dirty="0"/>
              <a:t>Ritorna la lista di tutti gli studenti</a:t>
            </a:r>
          </a:p>
          <a:p>
            <a:pPr lvl="1"/>
            <a:r>
              <a:rPr lang="it-IT" dirty="0"/>
              <a:t>Perché </a:t>
            </a:r>
            <a:r>
              <a:rPr lang="it-IT" dirty="0" err="1"/>
              <a:t>left</a:t>
            </a:r>
            <a:r>
              <a:rPr lang="it-IT" dirty="0"/>
              <a:t> join?</a:t>
            </a:r>
          </a:p>
          <a:p>
            <a:pPr lvl="1"/>
            <a:r>
              <a:rPr lang="it-IT" dirty="0"/>
              <a:t>Che differenza c’è tra questa soluzione e una soluzione che utilizza un possibile metodo List&lt;</a:t>
            </a:r>
            <a:r>
              <a:rPr lang="it-IT" dirty="0" err="1"/>
              <a:t>Exam</a:t>
            </a:r>
            <a:r>
              <a:rPr lang="it-IT" dirty="0"/>
              <a:t>&gt; </a:t>
            </a:r>
            <a:r>
              <a:rPr lang="it-IT" dirty="0" err="1"/>
              <a:t>getExams</a:t>
            </a:r>
            <a:r>
              <a:rPr lang="it-IT" dirty="0"/>
              <a:t>(</a:t>
            </a:r>
            <a:r>
              <a:rPr lang="it-IT" dirty="0" err="1"/>
              <a:t>String</a:t>
            </a:r>
            <a:r>
              <a:rPr lang="it-IT" dirty="0"/>
              <a:t> </a:t>
            </a:r>
            <a:r>
              <a:rPr lang="it-IT" dirty="0" err="1"/>
              <a:t>studentCode</a:t>
            </a:r>
            <a:r>
              <a:rPr lang="it-IT" dirty="0"/>
              <a:t>) di </a:t>
            </a:r>
            <a:r>
              <a:rPr lang="it-IT" dirty="0" err="1"/>
              <a:t>ExamRepository</a:t>
            </a:r>
            <a:r>
              <a:rPr lang="it-IT" dirty="0" smtClean="0"/>
              <a:t>?</a:t>
            </a:r>
          </a:p>
          <a:p>
            <a:r>
              <a:rPr lang="it-IT" dirty="0" smtClean="0"/>
              <a:t>Delete(</a:t>
            </a:r>
            <a:r>
              <a:rPr lang="it-IT" dirty="0" err="1" smtClean="0"/>
              <a:t>Student</a:t>
            </a:r>
            <a:r>
              <a:rPr lang="it-IT" dirty="0" smtClean="0"/>
              <a:t> </a:t>
            </a:r>
            <a:r>
              <a:rPr lang="it-IT" dirty="0" err="1" smtClean="0"/>
              <a:t>student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Che succede se si sposta l’eliminazione degli esami dopo l’eliminazione dello studente?</a:t>
            </a:r>
          </a:p>
          <a:p>
            <a:pPr lvl="1"/>
            <a:r>
              <a:rPr lang="it-IT" dirty="0" smtClean="0"/>
              <a:t>Cosa si può fare per risolvere il problema?</a:t>
            </a:r>
          </a:p>
        </p:txBody>
      </p:sp>
    </p:spTree>
    <p:extLst>
      <p:ext uri="{BB962C8B-B14F-4D97-AF65-F5344CB8AC3E}">
        <p14:creationId xmlns:p14="http://schemas.microsoft.com/office/powerpoint/2010/main" val="232436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Modello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err="1" smtClean="0"/>
              <a:t>Exam</a:t>
            </a:r>
            <a:r>
              <a:rPr lang="it-IT" sz="2000" dirty="0" smtClean="0"/>
              <a:t> 		</a:t>
            </a:r>
            <a:r>
              <a:rPr lang="it-IT" sz="2000" dirty="0" err="1" smtClean="0"/>
              <a:t>exams</a:t>
            </a:r>
            <a:r>
              <a:rPr lang="it-IT" sz="2000" dirty="0" smtClean="0"/>
              <a:t>(</a:t>
            </a:r>
            <a:r>
              <a:rPr lang="it-IT" sz="2000" dirty="0" err="1" smtClean="0"/>
              <a:t>student_code</a:t>
            </a:r>
            <a:r>
              <a:rPr lang="it-IT" sz="2000" dirty="0" smtClean="0"/>
              <a:t>, score, </a:t>
            </a:r>
            <a:r>
              <a:rPr lang="it-IT" sz="2000" dirty="0" err="1" smtClean="0"/>
              <a:t>course</a:t>
            </a:r>
            <a:r>
              <a:rPr lang="it-IT" sz="2000" dirty="0" smtClean="0"/>
              <a:t>, date)</a:t>
            </a:r>
          </a:p>
          <a:p>
            <a:pPr lvl="1"/>
            <a:r>
              <a:rPr lang="it-IT" dirty="0" smtClean="0"/>
              <a:t>score</a:t>
            </a:r>
          </a:p>
          <a:p>
            <a:pPr lvl="1"/>
            <a:r>
              <a:rPr lang="it-IT" dirty="0" err="1"/>
              <a:t>c</a:t>
            </a:r>
            <a:r>
              <a:rPr lang="it-IT" dirty="0" err="1" smtClean="0"/>
              <a:t>ourse</a:t>
            </a:r>
            <a:endParaRPr lang="it-IT" dirty="0" smtClean="0"/>
          </a:p>
          <a:p>
            <a:pPr lvl="1"/>
            <a:r>
              <a:rPr lang="it-IT" dirty="0"/>
              <a:t>d</a:t>
            </a:r>
            <a:r>
              <a:rPr lang="it-IT" dirty="0" smtClean="0"/>
              <a:t>ate</a:t>
            </a:r>
          </a:p>
          <a:p>
            <a:pPr lvl="1"/>
            <a:endParaRPr lang="it-IT" dirty="0"/>
          </a:p>
          <a:p>
            <a:r>
              <a:rPr lang="it-IT" sz="2000" dirty="0" err="1" smtClean="0"/>
              <a:t>Student</a:t>
            </a:r>
            <a:r>
              <a:rPr lang="it-IT" sz="2000" dirty="0" smtClean="0"/>
              <a:t>	</a:t>
            </a:r>
            <a:r>
              <a:rPr lang="it-IT" sz="2000" dirty="0" err="1" smtClean="0"/>
              <a:t>students</a:t>
            </a:r>
            <a:r>
              <a:rPr lang="it-IT" sz="2000" dirty="0" smtClean="0"/>
              <a:t>(</a:t>
            </a:r>
            <a:r>
              <a:rPr lang="it-IT" sz="2000" u="sng" dirty="0" smtClean="0"/>
              <a:t>code</a:t>
            </a:r>
            <a:r>
              <a:rPr lang="it-IT" sz="2000" dirty="0" smtClean="0"/>
              <a:t>, </a:t>
            </a:r>
            <a:r>
              <a:rPr lang="it-IT" sz="2000" dirty="0" err="1" smtClean="0"/>
              <a:t>first_name</a:t>
            </a:r>
            <a:r>
              <a:rPr lang="it-IT" sz="2000" dirty="0" smtClean="0"/>
              <a:t>, </a:t>
            </a:r>
            <a:r>
              <a:rPr lang="it-IT" sz="2000" dirty="0" err="1" smtClean="0"/>
              <a:t>last_name</a:t>
            </a:r>
            <a:r>
              <a:rPr lang="it-IT" sz="2000" dirty="0" smtClean="0"/>
              <a:t>, </a:t>
            </a:r>
            <a:r>
              <a:rPr lang="it-IT" sz="2000" dirty="0" err="1" smtClean="0"/>
              <a:t>birth_date</a:t>
            </a:r>
            <a:r>
              <a:rPr lang="it-IT" sz="2000" dirty="0" smtClean="0"/>
              <a:t>)</a:t>
            </a:r>
          </a:p>
          <a:p>
            <a:pPr lvl="1"/>
            <a:r>
              <a:rPr lang="it-IT" dirty="0" err="1" smtClean="0"/>
              <a:t>firstName</a:t>
            </a:r>
            <a:endParaRPr lang="it-IT" dirty="0" smtClean="0"/>
          </a:p>
          <a:p>
            <a:pPr lvl="1"/>
            <a:r>
              <a:rPr lang="it-IT" dirty="0" err="1" smtClean="0"/>
              <a:t>lastName</a:t>
            </a:r>
            <a:endParaRPr lang="it-IT" dirty="0" smtClean="0"/>
          </a:p>
          <a:p>
            <a:pPr lvl="1"/>
            <a:r>
              <a:rPr lang="it-IT" dirty="0"/>
              <a:t>c</a:t>
            </a:r>
            <a:r>
              <a:rPr lang="it-IT" dirty="0" smtClean="0"/>
              <a:t>ode</a:t>
            </a:r>
          </a:p>
          <a:p>
            <a:pPr lvl="1"/>
            <a:r>
              <a:rPr lang="it-IT" dirty="0" err="1" smtClean="0"/>
              <a:t>birthDate</a:t>
            </a:r>
            <a:endParaRPr lang="it-IT" dirty="0" smtClean="0"/>
          </a:p>
          <a:p>
            <a:pPr lvl="1"/>
            <a:r>
              <a:rPr lang="it-IT" dirty="0" err="1" smtClean="0"/>
              <a:t>exams</a:t>
            </a:r>
            <a:endParaRPr lang="it-IT" dirty="0" smtClean="0"/>
          </a:p>
          <a:p>
            <a:pPr marL="274320" lvl="1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764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Creazione nuovo progetto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743" y="1524000"/>
            <a:ext cx="5647610" cy="513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6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Import </a:t>
            </a:r>
            <a:r>
              <a:rPr lang="it-IT" dirty="0" err="1" smtClean="0"/>
              <a:t>jar</a:t>
            </a:r>
            <a:r>
              <a:rPr lang="it-IT" dirty="0" smtClean="0"/>
              <a:t> esterni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709" y="2103969"/>
            <a:ext cx="6945480" cy="4754031"/>
          </a:xfrm>
          <a:prstGeom prst="rect">
            <a:avLst/>
          </a:prstGeom>
        </p:spPr>
      </p:pic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it-IT" sz="2000" dirty="0" smtClean="0"/>
              <a:t>Progetto &gt; </a:t>
            </a:r>
            <a:r>
              <a:rPr lang="it-IT" sz="2000" dirty="0" err="1" smtClean="0"/>
              <a:t>Properties</a:t>
            </a:r>
            <a:r>
              <a:rPr lang="it-IT" sz="2000" dirty="0" smtClean="0"/>
              <a:t> &gt; Java </a:t>
            </a:r>
            <a:r>
              <a:rPr lang="it-IT" sz="2000" dirty="0" err="1" smtClean="0"/>
              <a:t>Build</a:t>
            </a:r>
            <a:r>
              <a:rPr lang="it-IT" sz="2000" dirty="0" smtClean="0"/>
              <a:t> </a:t>
            </a:r>
            <a:r>
              <a:rPr lang="it-IT" sz="2000" dirty="0" err="1" smtClean="0"/>
              <a:t>Path</a:t>
            </a:r>
            <a:r>
              <a:rPr lang="it-IT" sz="2000" dirty="0" smtClean="0"/>
              <a:t> &gt; </a:t>
            </a:r>
            <a:r>
              <a:rPr lang="it-IT" sz="2000" dirty="0" err="1" smtClean="0"/>
              <a:t>Add</a:t>
            </a:r>
            <a:r>
              <a:rPr lang="it-IT" sz="2000" dirty="0" smtClean="0"/>
              <a:t> </a:t>
            </a:r>
            <a:r>
              <a:rPr lang="it-IT" sz="2000" dirty="0" err="1" smtClean="0"/>
              <a:t>External</a:t>
            </a:r>
            <a:r>
              <a:rPr lang="it-IT" sz="2000" dirty="0" smtClean="0"/>
              <a:t> </a:t>
            </a:r>
            <a:r>
              <a:rPr lang="it-IT" sz="2000" dirty="0" err="1" smtClean="0"/>
              <a:t>Jars</a:t>
            </a:r>
            <a:endParaRPr lang="it-IT" sz="2000" dirty="0" smtClean="0"/>
          </a:p>
        </p:txBody>
      </p:sp>
      <p:sp>
        <p:nvSpPr>
          <p:cNvPr id="4" name="Rettangolo 3"/>
          <p:cNvSpPr/>
          <p:nvPr/>
        </p:nvSpPr>
        <p:spPr>
          <a:xfrm>
            <a:off x="6404385" y="3386330"/>
            <a:ext cx="1433817" cy="23212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68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c’è da importare?</a:t>
            </a:r>
            <a:endParaRPr 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it-IT" sz="2000" dirty="0"/>
              <a:t>postgresql-9.3-</a:t>
            </a:r>
            <a:r>
              <a:rPr lang="it-IT" sz="2000" dirty="0" smtClean="0"/>
              <a:t>1100.*</a:t>
            </a:r>
          </a:p>
          <a:p>
            <a:pPr lvl="1"/>
            <a:r>
              <a:rPr lang="it-IT" dirty="0" smtClean="0"/>
              <a:t>Driver JDBC per </a:t>
            </a:r>
            <a:r>
              <a:rPr lang="it-IT" dirty="0" err="1" smtClean="0"/>
              <a:t>postgres</a:t>
            </a:r>
            <a:endParaRPr lang="it-IT" dirty="0" smtClean="0"/>
          </a:p>
          <a:p>
            <a:pPr lvl="1"/>
            <a:r>
              <a:rPr lang="it-IT" dirty="0"/>
              <a:t>postgresql-9.3-1100.</a:t>
            </a:r>
            <a:r>
              <a:rPr lang="it-IT" dirty="0" smtClean="0"/>
              <a:t>jdbc3 =&gt; versione java 1.5 o maggiore*</a:t>
            </a:r>
          </a:p>
          <a:p>
            <a:pPr lvl="1"/>
            <a:r>
              <a:rPr lang="it-IT" dirty="0"/>
              <a:t>postgresql-9.3-1100.</a:t>
            </a:r>
            <a:r>
              <a:rPr lang="it-IT" dirty="0" smtClean="0"/>
              <a:t>jdbc4 </a:t>
            </a:r>
            <a:r>
              <a:rPr lang="it-IT" dirty="0"/>
              <a:t>=&gt; versione java </a:t>
            </a:r>
            <a:r>
              <a:rPr lang="it-IT" dirty="0" smtClean="0"/>
              <a:t>1.6 </a:t>
            </a:r>
            <a:r>
              <a:rPr lang="it-IT" dirty="0"/>
              <a:t>o </a:t>
            </a:r>
            <a:r>
              <a:rPr lang="it-IT" dirty="0" smtClean="0"/>
              <a:t>maggiore*</a:t>
            </a:r>
            <a:endParaRPr lang="it-IT" dirty="0"/>
          </a:p>
          <a:p>
            <a:pPr lvl="1"/>
            <a:r>
              <a:rPr lang="it-IT" dirty="0"/>
              <a:t>postgresql-9.3-1100.</a:t>
            </a:r>
            <a:r>
              <a:rPr lang="it-IT" dirty="0" smtClean="0"/>
              <a:t>jdbc41 </a:t>
            </a:r>
            <a:r>
              <a:rPr lang="it-IT" dirty="0"/>
              <a:t>=&gt; versione java </a:t>
            </a:r>
            <a:r>
              <a:rPr lang="it-IT" dirty="0" smtClean="0"/>
              <a:t>1.7 </a:t>
            </a:r>
            <a:r>
              <a:rPr lang="it-IT" dirty="0"/>
              <a:t>o </a:t>
            </a:r>
            <a:r>
              <a:rPr lang="it-IT" dirty="0" smtClean="0"/>
              <a:t>maggiore*</a:t>
            </a:r>
            <a:endParaRPr lang="it-IT" dirty="0"/>
          </a:p>
          <a:p>
            <a:pPr lvl="1"/>
            <a:endParaRPr lang="it-IT" dirty="0"/>
          </a:p>
          <a:p>
            <a:r>
              <a:rPr lang="it-IT" sz="2000" dirty="0"/>
              <a:t>jeneratedata-0.2-</a:t>
            </a:r>
            <a:r>
              <a:rPr lang="it-IT" sz="2000" dirty="0" smtClean="0"/>
              <a:t>bin.jar</a:t>
            </a:r>
            <a:endParaRPr lang="it-IT" dirty="0" smtClean="0"/>
          </a:p>
          <a:p>
            <a:pPr lvl="1"/>
            <a:r>
              <a:rPr lang="it-IT" dirty="0" smtClean="0"/>
              <a:t>Generazione pseudo </a:t>
            </a:r>
            <a:r>
              <a:rPr lang="it-IT" dirty="0" err="1" smtClean="0"/>
              <a:t>randomnica</a:t>
            </a:r>
            <a:r>
              <a:rPr lang="it-IT" dirty="0" smtClean="0"/>
              <a:t> di valori</a:t>
            </a:r>
          </a:p>
          <a:p>
            <a:pPr lvl="1"/>
            <a:r>
              <a:rPr lang="it-IT" dirty="0" smtClean="0"/>
              <a:t>Stringhe, Nomi, Date </a:t>
            </a:r>
            <a:r>
              <a:rPr lang="it-IT" dirty="0" err="1" smtClean="0"/>
              <a:t>etc</a:t>
            </a:r>
            <a:endParaRPr lang="it-IT" dirty="0" smtClean="0"/>
          </a:p>
          <a:p>
            <a:pPr marL="274320" lvl="1" indent="0">
              <a:buNone/>
            </a:pPr>
            <a:endParaRPr lang="it-IT" dirty="0" smtClean="0"/>
          </a:p>
          <a:p>
            <a:pPr marL="274320" lvl="1" indent="0">
              <a:buNone/>
            </a:pPr>
            <a:endParaRPr lang="it-IT" dirty="0"/>
          </a:p>
          <a:p>
            <a:pPr marL="274320" lvl="1" indent="0">
              <a:buNone/>
            </a:pPr>
            <a:endParaRPr lang="it-IT" dirty="0" smtClean="0"/>
          </a:p>
          <a:p>
            <a:pPr marL="274320" lvl="1" indent="0">
              <a:buNone/>
            </a:pPr>
            <a:r>
              <a:rPr lang="it-IT" dirty="0" smtClean="0"/>
              <a:t>* Versione java: java –</a:t>
            </a:r>
            <a:r>
              <a:rPr lang="it-IT" dirty="0" err="1" smtClean="0"/>
              <a:t>version</a:t>
            </a:r>
            <a:r>
              <a:rPr lang="it-IT" dirty="0" smtClean="0"/>
              <a:t> </a:t>
            </a:r>
            <a:endParaRPr lang="it-IT" dirty="0"/>
          </a:p>
          <a:p>
            <a:pPr marL="274320" lvl="1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698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Packages</a:t>
            </a:r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it-IT" sz="2000" dirty="0" smtClean="0"/>
              <a:t>It.uniroma3.dia.db1.jdbc</a:t>
            </a:r>
          </a:p>
          <a:p>
            <a:pPr lvl="1"/>
            <a:r>
              <a:rPr lang="it-IT" sz="1800" dirty="0" err="1" smtClean="0"/>
              <a:t>UniversityShell</a:t>
            </a:r>
            <a:r>
              <a:rPr lang="it-IT" sz="1800" dirty="0"/>
              <a:t>:</a:t>
            </a:r>
            <a:r>
              <a:rPr lang="it-IT" sz="1800" dirty="0" smtClean="0"/>
              <a:t> con due metodi per ripulire il database e popolare il database con 1000 studenti e i relativi esami</a:t>
            </a:r>
            <a:endParaRPr lang="it-IT" sz="1800" dirty="0"/>
          </a:p>
          <a:p>
            <a:r>
              <a:rPr lang="it-IT" sz="2000" dirty="0" smtClean="0"/>
              <a:t>It.uniroma3.dia.db1.factory</a:t>
            </a:r>
          </a:p>
          <a:p>
            <a:pPr lvl="1"/>
            <a:r>
              <a:rPr lang="it-IT" sz="1800" dirty="0" err="1" smtClean="0"/>
              <a:t>ExamFactory</a:t>
            </a:r>
            <a:r>
              <a:rPr lang="it-IT" sz="1800" dirty="0" smtClean="0"/>
              <a:t>: Creazione di istanze di </a:t>
            </a:r>
            <a:r>
              <a:rPr lang="it-IT" sz="1800" dirty="0" err="1"/>
              <a:t>E</a:t>
            </a:r>
            <a:r>
              <a:rPr lang="it-IT" sz="1800" dirty="0" err="1" smtClean="0"/>
              <a:t>xam</a:t>
            </a:r>
            <a:r>
              <a:rPr lang="it-IT" sz="1800" dirty="0" smtClean="0"/>
              <a:t> pseudo </a:t>
            </a:r>
            <a:r>
              <a:rPr lang="it-IT" sz="1800" dirty="0" err="1" smtClean="0"/>
              <a:t>randomici</a:t>
            </a:r>
            <a:r>
              <a:rPr lang="it-IT" sz="1800" dirty="0" smtClean="0"/>
              <a:t> </a:t>
            </a:r>
          </a:p>
          <a:p>
            <a:pPr lvl="1"/>
            <a:r>
              <a:rPr lang="it-IT" sz="1800" dirty="0" err="1" smtClean="0"/>
              <a:t>StudentFactory</a:t>
            </a:r>
            <a:r>
              <a:rPr lang="it-IT" sz="1800" dirty="0" smtClean="0"/>
              <a:t>: Creazione di istanze di </a:t>
            </a:r>
            <a:r>
              <a:rPr lang="it-IT" sz="1800" dirty="0" err="1" smtClean="0"/>
              <a:t>Student</a:t>
            </a:r>
            <a:r>
              <a:rPr lang="it-IT" sz="1800" dirty="0"/>
              <a:t> </a:t>
            </a:r>
            <a:r>
              <a:rPr lang="it-IT" sz="1800" dirty="0" smtClean="0"/>
              <a:t>pseudo </a:t>
            </a:r>
            <a:r>
              <a:rPr lang="it-IT" sz="1800" dirty="0" err="1" smtClean="0"/>
              <a:t>randomici</a:t>
            </a:r>
            <a:r>
              <a:rPr lang="it-IT" sz="1800" dirty="0" smtClean="0"/>
              <a:t> (genera anche gli esami relativi)</a:t>
            </a:r>
          </a:p>
          <a:p>
            <a:r>
              <a:rPr lang="it-IT" sz="2000" dirty="0" smtClean="0"/>
              <a:t>It.uniroma3.dia.db1.model</a:t>
            </a:r>
          </a:p>
          <a:p>
            <a:pPr lvl="1"/>
            <a:r>
              <a:rPr lang="it-IT" sz="1800" dirty="0" err="1" smtClean="0"/>
              <a:t>Student</a:t>
            </a:r>
            <a:r>
              <a:rPr lang="it-IT" sz="1800" dirty="0" smtClean="0"/>
              <a:t>: modello dello studente</a:t>
            </a:r>
          </a:p>
          <a:p>
            <a:pPr lvl="1"/>
            <a:r>
              <a:rPr lang="it-IT" sz="1800" dirty="0" err="1" smtClean="0"/>
              <a:t>Exam</a:t>
            </a:r>
            <a:r>
              <a:rPr lang="it-IT" sz="1800" dirty="0" smtClean="0"/>
              <a:t>: modello dell’esame</a:t>
            </a:r>
          </a:p>
          <a:p>
            <a:r>
              <a:rPr lang="it-IT" sz="2000" dirty="0" smtClean="0"/>
              <a:t>It.uniroma3.dia.db1.persistence</a:t>
            </a:r>
          </a:p>
          <a:p>
            <a:pPr lvl="1"/>
            <a:r>
              <a:rPr lang="it-IT" sz="1800" dirty="0" err="1" smtClean="0"/>
              <a:t>Datasource</a:t>
            </a:r>
            <a:r>
              <a:rPr lang="it-IT" sz="1800" dirty="0" smtClean="0"/>
              <a:t>: classe per la creazione di connessioni al </a:t>
            </a:r>
            <a:r>
              <a:rPr lang="it-IT" sz="1800" dirty="0" err="1" smtClean="0"/>
              <a:t>dbms</a:t>
            </a:r>
            <a:endParaRPr lang="it-IT" sz="1800" dirty="0" smtClean="0"/>
          </a:p>
          <a:p>
            <a:pPr lvl="1"/>
            <a:r>
              <a:rPr lang="it-IT" sz="1800" dirty="0" err="1" smtClean="0"/>
              <a:t>StudentRepository</a:t>
            </a:r>
            <a:r>
              <a:rPr lang="it-IT" sz="1800" dirty="0" smtClean="0"/>
              <a:t>: classe per il </a:t>
            </a:r>
            <a:r>
              <a:rPr lang="it-IT" sz="1800" dirty="0" err="1" smtClean="0"/>
              <a:t>retrieve</a:t>
            </a:r>
            <a:r>
              <a:rPr lang="it-IT" sz="1800" dirty="0" smtClean="0"/>
              <a:t> e per la persistenza di studenti (e gli esami associati)</a:t>
            </a:r>
          </a:p>
          <a:p>
            <a:pPr lvl="1"/>
            <a:r>
              <a:rPr lang="it-IT" sz="1800" dirty="0" err="1" smtClean="0"/>
              <a:t>ExsamRespository</a:t>
            </a:r>
            <a:r>
              <a:rPr lang="it-IT" sz="1800" dirty="0" smtClean="0"/>
              <a:t>: classe per il </a:t>
            </a:r>
            <a:r>
              <a:rPr lang="it-IT" sz="1800" dirty="0" err="1" smtClean="0"/>
              <a:t>persist</a:t>
            </a:r>
            <a:r>
              <a:rPr lang="it-IT" sz="1800" dirty="0" smtClean="0"/>
              <a:t> e l’eliminazione degli esami.</a:t>
            </a:r>
            <a:endParaRPr lang="it-IT" sz="1200" dirty="0" smtClean="0"/>
          </a:p>
        </p:txBody>
      </p:sp>
    </p:spTree>
    <p:extLst>
      <p:ext uri="{BB962C8B-B14F-4D97-AF65-F5344CB8AC3E}">
        <p14:creationId xmlns:p14="http://schemas.microsoft.com/office/powerpoint/2010/main" val="128893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Creazione del </a:t>
            </a:r>
            <a:r>
              <a:rPr lang="it-IT" dirty="0" err="1" smtClean="0"/>
              <a:t>db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Andare su </a:t>
            </a:r>
            <a:r>
              <a:rPr lang="it-IT" dirty="0" err="1" smtClean="0"/>
              <a:t>pgAdmin</a:t>
            </a:r>
            <a:r>
              <a:rPr lang="it-IT" dirty="0" smtClean="0"/>
              <a:t> e creare un nuovo database chiamato “</a:t>
            </a:r>
            <a:r>
              <a:rPr lang="it-IT" dirty="0" err="1" smtClean="0"/>
              <a:t>universita</a:t>
            </a:r>
            <a:r>
              <a:rPr lang="it-IT" dirty="0" smtClean="0"/>
              <a:t>”</a:t>
            </a:r>
          </a:p>
          <a:p>
            <a:r>
              <a:rPr lang="it-IT" dirty="0" smtClean="0"/>
              <a:t>Eseguire i seguenti script per la generazione delle tabelle:</a:t>
            </a:r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r>
              <a:rPr lang="it-IT" sz="1800" dirty="0" smtClean="0"/>
              <a:t>CREATE </a:t>
            </a:r>
            <a:r>
              <a:rPr lang="it-IT" sz="1800" dirty="0"/>
              <a:t>TABLE </a:t>
            </a:r>
            <a:r>
              <a:rPr lang="it-IT" sz="1800" dirty="0" err="1"/>
              <a:t>exams</a:t>
            </a:r>
            <a:r>
              <a:rPr lang="it-IT" sz="1800" dirty="0"/>
              <a:t>(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err="1" smtClean="0"/>
              <a:t>student_code</a:t>
            </a:r>
            <a:r>
              <a:rPr lang="it-IT" sz="1800" dirty="0" smtClean="0"/>
              <a:t> </a:t>
            </a:r>
            <a:r>
              <a:rPr lang="it-IT" sz="1800" dirty="0" err="1"/>
              <a:t>integer</a:t>
            </a:r>
            <a:r>
              <a:rPr lang="it-IT" sz="1800" dirty="0"/>
              <a:t>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smtClean="0"/>
              <a:t>vote </a:t>
            </a:r>
            <a:r>
              <a:rPr lang="it-IT" sz="1800" dirty="0" err="1"/>
              <a:t>integer</a:t>
            </a:r>
            <a:r>
              <a:rPr lang="it-IT" sz="1800" dirty="0"/>
              <a:t>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err="1" smtClean="0"/>
              <a:t>course</a:t>
            </a:r>
            <a:r>
              <a:rPr lang="it-IT" sz="1800" dirty="0"/>
              <a:t> </a:t>
            </a:r>
            <a:r>
              <a:rPr lang="it-IT" sz="1800" dirty="0" err="1"/>
              <a:t>varying</a:t>
            </a:r>
            <a:r>
              <a:rPr lang="it-IT" sz="1800" dirty="0"/>
              <a:t>(64),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smtClean="0"/>
              <a:t>date </a:t>
            </a:r>
            <a:r>
              <a:rPr lang="it-IT" sz="1800" dirty="0"/>
              <a:t>date,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smtClean="0"/>
              <a:t>CONSTRAINT </a:t>
            </a:r>
            <a:r>
              <a:rPr lang="it-IT" sz="1800" dirty="0" err="1"/>
              <a:t>exams_student_code_fkey</a:t>
            </a:r>
            <a:r>
              <a:rPr lang="it-IT" sz="1800" dirty="0"/>
              <a:t> FOREIGN </a:t>
            </a:r>
            <a:r>
              <a:rPr lang="it-IT" sz="1800" dirty="0" smtClean="0"/>
              <a:t>KEY 		(</a:t>
            </a:r>
            <a:r>
              <a:rPr lang="it-IT" sz="1800" dirty="0" err="1"/>
              <a:t>student_code</a:t>
            </a:r>
            <a:r>
              <a:rPr lang="it-IT" sz="1800" dirty="0"/>
              <a:t>)      REFERENCES </a:t>
            </a:r>
            <a:r>
              <a:rPr lang="it-IT" sz="1800" dirty="0" err="1"/>
              <a:t>students</a:t>
            </a:r>
            <a:r>
              <a:rPr lang="it-IT" sz="1800" dirty="0"/>
              <a:t> (code) MATCH SIMPLE      </a:t>
            </a:r>
            <a:r>
              <a:rPr lang="it-IT" sz="1800" dirty="0" smtClean="0"/>
              <a:t>	ON </a:t>
            </a:r>
            <a:r>
              <a:rPr lang="it-IT" sz="1800" dirty="0"/>
              <a:t>UPDATE NO ACTION ON DELETE NO </a:t>
            </a:r>
            <a:r>
              <a:rPr lang="it-IT" sz="1800" dirty="0" smtClean="0"/>
              <a:t>ACTION</a:t>
            </a:r>
          </a:p>
          <a:p>
            <a:pPr marL="0" indent="0">
              <a:buNone/>
            </a:pPr>
            <a:r>
              <a:rPr lang="it-IT" sz="1800" dirty="0" smtClean="0"/>
              <a:t>)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17028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Creazione del </a:t>
            </a:r>
            <a:r>
              <a:rPr lang="it-IT" dirty="0" err="1" smtClean="0"/>
              <a:t>db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Andare su </a:t>
            </a:r>
            <a:r>
              <a:rPr lang="it-IT" dirty="0" err="1" smtClean="0"/>
              <a:t>pgAdmin</a:t>
            </a:r>
            <a:r>
              <a:rPr lang="it-IT" dirty="0" smtClean="0"/>
              <a:t> e creare un nuovo database chiamato “</a:t>
            </a:r>
            <a:r>
              <a:rPr lang="it-IT" dirty="0" err="1" smtClean="0"/>
              <a:t>universita</a:t>
            </a:r>
            <a:r>
              <a:rPr lang="it-IT" dirty="0" smtClean="0"/>
              <a:t>”</a:t>
            </a:r>
          </a:p>
          <a:p>
            <a:r>
              <a:rPr lang="it-IT" dirty="0" smtClean="0"/>
              <a:t>Eseguire i seguenti script per la generazione delle tabelle:</a:t>
            </a:r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CREATE TABLE </a:t>
            </a:r>
            <a:r>
              <a:rPr lang="it-IT" sz="1800" dirty="0" err="1"/>
              <a:t>students</a:t>
            </a:r>
            <a:r>
              <a:rPr lang="it-IT" sz="1800" dirty="0"/>
              <a:t>(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smtClean="0"/>
              <a:t>code </a:t>
            </a:r>
            <a:r>
              <a:rPr lang="it-IT" sz="1800" dirty="0" err="1"/>
              <a:t>integer</a:t>
            </a:r>
            <a:r>
              <a:rPr lang="it-IT" sz="1800" dirty="0"/>
              <a:t> NOT NULL,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err="1" smtClean="0"/>
              <a:t>firstname</a:t>
            </a:r>
            <a:r>
              <a:rPr lang="it-IT" sz="1800" dirty="0" smtClean="0"/>
              <a:t> </a:t>
            </a:r>
            <a:r>
              <a:rPr lang="it-IT" sz="1800" dirty="0" err="1"/>
              <a:t>character</a:t>
            </a:r>
            <a:r>
              <a:rPr lang="it-IT" sz="1800" dirty="0"/>
              <a:t> </a:t>
            </a:r>
            <a:r>
              <a:rPr lang="it-IT" sz="1800" dirty="0" err="1"/>
              <a:t>varying</a:t>
            </a:r>
            <a:r>
              <a:rPr lang="it-IT" sz="1800" dirty="0"/>
              <a:t>(64) NOT NULL,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err="1" smtClean="0"/>
              <a:t>lastname</a:t>
            </a:r>
            <a:r>
              <a:rPr lang="it-IT" sz="1800" dirty="0" smtClean="0"/>
              <a:t> </a:t>
            </a:r>
            <a:r>
              <a:rPr lang="it-IT" sz="1800" dirty="0" err="1"/>
              <a:t>character</a:t>
            </a:r>
            <a:r>
              <a:rPr lang="it-IT" sz="1800" dirty="0"/>
              <a:t> </a:t>
            </a:r>
            <a:r>
              <a:rPr lang="it-IT" sz="1800" dirty="0" err="1"/>
              <a:t>varying</a:t>
            </a:r>
            <a:r>
              <a:rPr lang="it-IT" sz="1800" dirty="0"/>
              <a:t>(64) NOT NULL,  </a:t>
            </a:r>
            <a:endParaRPr lang="it-IT" sz="1800" dirty="0" smtClean="0"/>
          </a:p>
          <a:p>
            <a:pPr marL="0" indent="0">
              <a:buNone/>
            </a:pPr>
            <a:r>
              <a:rPr lang="it-IT" sz="1800" dirty="0"/>
              <a:t>	</a:t>
            </a:r>
            <a:r>
              <a:rPr lang="it-IT" sz="1800" dirty="0" err="1" smtClean="0"/>
              <a:t>birthdate</a:t>
            </a:r>
            <a:r>
              <a:rPr lang="it-IT" sz="1800" dirty="0" smtClean="0"/>
              <a:t> </a:t>
            </a:r>
            <a:r>
              <a:rPr lang="it-IT" sz="1800" dirty="0"/>
              <a:t>date NOT NULL,  CONSTRAINT </a:t>
            </a:r>
            <a:r>
              <a:rPr lang="it-IT" sz="1800" dirty="0" err="1"/>
              <a:t>pk_students</a:t>
            </a:r>
            <a:r>
              <a:rPr lang="it-IT" sz="1800" dirty="0"/>
              <a:t> PRIMARY </a:t>
            </a:r>
            <a:r>
              <a:rPr lang="it-IT" sz="1800" dirty="0" smtClean="0"/>
              <a:t>	KEY </a:t>
            </a:r>
            <a:r>
              <a:rPr lang="it-IT" sz="1800" dirty="0"/>
              <a:t>(code </a:t>
            </a:r>
            <a:r>
              <a:rPr lang="it-IT" sz="1800" dirty="0" smtClean="0"/>
              <a:t>)</a:t>
            </a:r>
          </a:p>
          <a:p>
            <a:pPr marL="0" indent="0">
              <a:buNone/>
            </a:pPr>
            <a:r>
              <a:rPr lang="it-IT" sz="1800" dirty="0" smtClean="0"/>
              <a:t>)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554111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Main</a:t>
            </a:r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Provate a lanciare il </a:t>
            </a:r>
            <a:r>
              <a:rPr lang="it-IT" dirty="0" err="1" smtClean="0"/>
              <a:t>main</a:t>
            </a:r>
            <a:r>
              <a:rPr lang="it-IT" dirty="0" smtClean="0"/>
              <a:t>:</a:t>
            </a:r>
          </a:p>
          <a:p>
            <a:pPr lvl="1"/>
            <a:r>
              <a:rPr lang="it-IT" dirty="0" err="1" smtClean="0"/>
              <a:t>deleteAllStudents</a:t>
            </a:r>
            <a:r>
              <a:rPr lang="it-IT" dirty="0" smtClean="0"/>
              <a:t>() elimina i studenti dal </a:t>
            </a:r>
            <a:r>
              <a:rPr lang="it-IT" dirty="0" err="1" smtClean="0"/>
              <a:t>dbms</a:t>
            </a:r>
            <a:endParaRPr lang="it-IT" dirty="0" smtClean="0"/>
          </a:p>
          <a:p>
            <a:pPr lvl="1"/>
            <a:r>
              <a:rPr lang="it-IT" dirty="0" err="1" smtClean="0"/>
              <a:t>generateAndPrint</a:t>
            </a:r>
            <a:r>
              <a:rPr lang="it-IT" dirty="0" smtClean="0"/>
              <a:t>(</a:t>
            </a:r>
            <a:r>
              <a:rPr lang="it-IT" dirty="0" err="1" smtClean="0"/>
              <a:t>int</a:t>
            </a:r>
            <a:r>
              <a:rPr lang="it-IT" dirty="0" smtClean="0"/>
              <a:t> </a:t>
            </a:r>
            <a:r>
              <a:rPr lang="it-IT" dirty="0" err="1" smtClean="0"/>
              <a:t>n</a:t>
            </a:r>
            <a:r>
              <a:rPr lang="it-IT" dirty="0" smtClean="0"/>
              <a:t>) genera, persiste </a:t>
            </a:r>
            <a:r>
              <a:rPr lang="it-IT" dirty="0" err="1" smtClean="0"/>
              <a:t>n</a:t>
            </a:r>
            <a:r>
              <a:rPr lang="it-IT" dirty="0" smtClean="0"/>
              <a:t> studenti e stampa tutti gli studenti nel </a:t>
            </a:r>
            <a:r>
              <a:rPr lang="it-IT" dirty="0" err="1" smtClean="0"/>
              <a:t>dbms</a:t>
            </a:r>
            <a:endParaRPr lang="it-IT" dirty="0" smtClean="0"/>
          </a:p>
          <a:p>
            <a:pPr marL="274320" lvl="1" indent="0">
              <a:buNone/>
            </a:pPr>
            <a:endParaRPr lang="it-IT" dirty="0"/>
          </a:p>
          <a:p>
            <a:r>
              <a:rPr lang="it-IT" dirty="0" smtClean="0"/>
              <a:t>Qual è il principale collo di bottiglia?</a:t>
            </a:r>
          </a:p>
          <a:p>
            <a:r>
              <a:rPr lang="it-IT" dirty="0" smtClean="0"/>
              <a:t>Coma si può fare per superare il collo di bottiglia?</a:t>
            </a:r>
          </a:p>
          <a:p>
            <a:r>
              <a:rPr lang="it-IT" dirty="0" smtClean="0"/>
              <a:t>Di quanto migliora le performance?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9229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ezza">
  <a:themeElements>
    <a:clrScheme name="Chiarezza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ezz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Chiarezza.thmx</Template>
  <TotalTime>1020</TotalTime>
  <Words>408</Words>
  <Application>Microsoft Macintosh PowerPoint</Application>
  <PresentationFormat>Presentazione su schermo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Chiarezza</vt:lpstr>
      <vt:lpstr>JDBC: università</vt:lpstr>
      <vt:lpstr>Modello</vt:lpstr>
      <vt:lpstr>Creazione nuovo progetto</vt:lpstr>
      <vt:lpstr>Import jar esterni</vt:lpstr>
      <vt:lpstr>Cosa c’è da importare?</vt:lpstr>
      <vt:lpstr>Packages </vt:lpstr>
      <vt:lpstr>Creazione del db</vt:lpstr>
      <vt:lpstr>Creazione del db</vt:lpstr>
      <vt:lpstr>Main </vt:lpstr>
      <vt:lpstr>StudentRepository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JDBC: SQL nei linguaggi di programmazione</dc:title>
  <dc:creator>Disheng Qiu</dc:creator>
  <cp:lastModifiedBy>Disheng Qiu</cp:lastModifiedBy>
  <cp:revision>46</cp:revision>
  <dcterms:created xsi:type="dcterms:W3CDTF">2013-12-14T19:44:41Z</dcterms:created>
  <dcterms:modified xsi:type="dcterms:W3CDTF">2013-12-18T13:12:34Z</dcterms:modified>
</cp:coreProperties>
</file>